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71" r:id="rId5"/>
    <p:sldId id="273" r:id="rId6"/>
    <p:sldId id="261" r:id="rId7"/>
    <p:sldId id="260" r:id="rId8"/>
    <p:sldId id="268" r:id="rId9"/>
    <p:sldId id="272" r:id="rId10"/>
    <p:sldId id="281" r:id="rId11"/>
    <p:sldId id="283" r:id="rId12"/>
    <p:sldId id="282" r:id="rId13"/>
    <p:sldId id="270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E7CC5-F36E-4786-B6F5-08F19A1743BE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3C8F-7AF8-4883-8D31-C2BBDCAD4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078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027A6-9498-491C-8E79-9D442481E02F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A101-06E5-4572-87CA-B80391D6E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1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275662"/>
                </a:solidFill>
                <a:latin typeface="+mn-lt"/>
              </a:rPr>
              <a:t>Projet HYDRODEMO – Action 4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27 avril 2021 </a:t>
            </a:r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/ Séminaire</a:t>
            </a:r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 </a:t>
            </a:r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de restitution</a:t>
            </a:r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 </a:t>
            </a:r>
            <a:r>
              <a:rPr lang="fr-FR" sz="1000" dirty="0">
                <a:solidFill>
                  <a:srgbClr val="00A3A6"/>
                </a:solidFill>
                <a:latin typeface="+mj-lt"/>
              </a:rPr>
              <a:t>/ </a:t>
            </a:r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MAS</a:t>
            </a:r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 Alexandre – EVIN Guillaume</a:t>
            </a:r>
            <a:endParaRPr lang="fr-FR" sz="1000" dirty="0">
              <a:solidFill>
                <a:srgbClr val="00A3A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4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Projet HYDRODEMO : Évaluation de l’aléa torrentiel dans les petits bassins versants des Alpes du Nord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046" y="3777997"/>
            <a:ext cx="6858000" cy="65492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Action 4 : Développer un cadre de modélisation hydrologique pour les petits bassins versants torrentiels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03" y="5422927"/>
            <a:ext cx="2847079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sur critères de contingence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370808"/>
            <a:ext cx="7260129" cy="4006733"/>
          </a:xfrm>
        </p:spPr>
        <p:txBody>
          <a:bodyPr/>
          <a:lstStyle/>
          <a:p>
            <a:r>
              <a:rPr lang="fr-FR" dirty="0" smtClean="0"/>
              <a:t>Evaluation de la performance du modèle en terme de temporalité des évènements</a:t>
            </a:r>
          </a:p>
          <a:p>
            <a:r>
              <a:rPr lang="fr-FR" dirty="0" smtClean="0"/>
              <a:t>Basé sur les dépassements de seuil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Principe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537945" y="2427856"/>
                <a:ext cx="2606055" cy="1892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𝑃𝑂𝐷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𝐹𝐴𝑅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𝐹𝐴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𝐹𝐴</m:t>
                          </m:r>
                        </m:den>
                      </m:f>
                    </m:oMath>
                  </m:oMathPara>
                </a14:m>
                <a:endParaRPr lang="fr-FR" sz="1600" dirty="0" smtClean="0"/>
              </a:p>
              <a:p>
                <a:endParaRPr lang="fr-FR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𝐶𝑆𝐼</m:t>
                      </m:r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𝐹𝐴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45" y="2427856"/>
                <a:ext cx="2606055" cy="1892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31" y="2272838"/>
            <a:ext cx="5600590" cy="22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sur critères de contingence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607934" y="3004102"/>
            <a:ext cx="328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SPAZM                     COMEPHORE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9"/>
          <a:stretch/>
        </p:blipFill>
        <p:spPr>
          <a:xfrm>
            <a:off x="1250457" y="1349555"/>
            <a:ext cx="5176720" cy="4195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76646" y="1923899"/>
            <a:ext cx="24527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Temporalité mieux </a:t>
            </a:r>
            <a:br>
              <a:rPr lang="fr-FR" sz="1600" dirty="0" smtClean="0"/>
            </a:br>
            <a:r>
              <a:rPr lang="fr-FR" sz="1600" dirty="0" smtClean="0"/>
              <a:t>respectée avec </a:t>
            </a:r>
            <a:r>
              <a:rPr lang="fr-FR" sz="1600" dirty="0" err="1" smtClean="0"/>
              <a:t>Comephore</a:t>
            </a:r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889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Bilan de la première phase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Un échantillon de bassins versants cohérent</a:t>
            </a:r>
          </a:p>
          <a:p>
            <a:endParaRPr lang="fr-FR" sz="1800" dirty="0"/>
          </a:p>
          <a:p>
            <a:r>
              <a:rPr lang="fr-FR" sz="1800" dirty="0" smtClean="0"/>
              <a:t>Un modèle globalement performant</a:t>
            </a:r>
          </a:p>
          <a:p>
            <a:endParaRPr lang="fr-FR" sz="1800" dirty="0" smtClean="0"/>
          </a:p>
          <a:p>
            <a:r>
              <a:rPr lang="fr-FR" sz="1800" dirty="0"/>
              <a:t>Des forçages </a:t>
            </a:r>
            <a:r>
              <a:rPr lang="fr-FR" sz="1800" dirty="0" smtClean="0"/>
              <a:t>questionnés</a:t>
            </a:r>
          </a:p>
          <a:p>
            <a:endParaRPr lang="fr-FR" sz="1800" dirty="0"/>
          </a:p>
          <a:p>
            <a:r>
              <a:rPr lang="fr-FR" sz="1800" dirty="0" smtClean="0"/>
              <a:t>-&gt; Une base fiable pour une extension sur bassins non jaugés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6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méthodologique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423560"/>
            <a:ext cx="7260129" cy="40067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Objectif global : Application de MORDOR-SD sur bassins non jaugés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Mise au point d’une méthode de régionalisation des paramètres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Comparaison des résultats sur bassins non jaugés : quantiles </a:t>
            </a:r>
            <a:r>
              <a:rPr lang="fr-FR" sz="1800" dirty="0" err="1" smtClean="0"/>
              <a:t>Shyreg</a:t>
            </a:r>
            <a:r>
              <a:rPr lang="fr-FR" sz="1800" dirty="0" smtClean="0"/>
              <a:t>, base de données transport solide</a:t>
            </a:r>
          </a:p>
          <a:p>
            <a:endParaRPr lang="fr-FR" sz="18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2ème phase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6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Régionalisation des paramètres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423560"/>
            <a:ext cx="7260129" cy="40067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Approche « pseudo non-jaugé » = on construit la méthode sur une partie des bassins jaugés, et on la test sur les bassins restants.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52 bassins sélectionnés (débits sur 1997-2017 et non glaciaire)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Etape 1 : réduction du nombre de paramètres régionalisés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Etape 2 : mise au point et validation de la méthode de régionalisation</a:t>
            </a:r>
          </a:p>
          <a:p>
            <a:endParaRPr lang="fr-FR" sz="18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Méthode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409092" y="3270738"/>
            <a:ext cx="2400115" cy="2840593"/>
            <a:chOff x="1301263" y="1265299"/>
            <a:chExt cx="4633360" cy="470535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1263" y="1265299"/>
              <a:ext cx="3534505" cy="4705356"/>
            </a:xfrm>
            <a:prstGeom prst="rect">
              <a:avLst/>
            </a:prstGeom>
          </p:spPr>
        </p:pic>
        <p:grpSp>
          <p:nvGrpSpPr>
            <p:cNvPr id="7" name="Groupe 6"/>
            <p:cNvGrpSpPr/>
            <p:nvPr/>
          </p:nvGrpSpPr>
          <p:grpSpPr>
            <a:xfrm>
              <a:off x="2250831" y="1265299"/>
              <a:ext cx="2831122" cy="361278"/>
              <a:chOff x="2250831" y="1265299"/>
              <a:chExt cx="2831122" cy="36127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250831" y="1265299"/>
                <a:ext cx="835269" cy="361278"/>
              </a:xfrm>
              <a:prstGeom prst="rect">
                <a:avLst/>
              </a:prstGeom>
              <a:noFill/>
              <a:ln w="19050"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>
                <a:off x="3086100" y="1370802"/>
                <a:ext cx="1995853" cy="0"/>
              </a:xfrm>
              <a:prstGeom prst="straightConnector1">
                <a:avLst/>
              </a:prstGeom>
              <a:ln w="19050">
                <a:solidFill>
                  <a:srgbClr val="00A3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7"/>
            <p:cNvGrpSpPr/>
            <p:nvPr/>
          </p:nvGrpSpPr>
          <p:grpSpPr>
            <a:xfrm>
              <a:off x="1969480" y="2471312"/>
              <a:ext cx="3365380" cy="207870"/>
              <a:chOff x="1716573" y="1265299"/>
              <a:chExt cx="3365380" cy="20787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16573" y="1265299"/>
                <a:ext cx="1369528" cy="207870"/>
              </a:xfrm>
              <a:prstGeom prst="rect">
                <a:avLst/>
              </a:prstGeom>
              <a:noFill/>
              <a:ln w="19050"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>
                <a:off x="3086100" y="1370802"/>
                <a:ext cx="1995853" cy="0"/>
              </a:xfrm>
              <a:prstGeom prst="straightConnector1">
                <a:avLst/>
              </a:prstGeom>
              <a:ln w="19050">
                <a:solidFill>
                  <a:srgbClr val="00A3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8"/>
            <p:cNvGrpSpPr/>
            <p:nvPr/>
          </p:nvGrpSpPr>
          <p:grpSpPr>
            <a:xfrm>
              <a:off x="2538906" y="3134557"/>
              <a:ext cx="2831122" cy="672007"/>
              <a:chOff x="2250831" y="954570"/>
              <a:chExt cx="2831122" cy="6720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50831" y="954570"/>
                <a:ext cx="835269" cy="672007"/>
              </a:xfrm>
              <a:prstGeom prst="rect">
                <a:avLst/>
              </a:prstGeom>
              <a:noFill/>
              <a:ln w="19050"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droit avec flèche 19"/>
              <p:cNvCxnSpPr/>
              <p:nvPr/>
            </p:nvCxnSpPr>
            <p:spPr>
              <a:xfrm>
                <a:off x="3086100" y="1282882"/>
                <a:ext cx="1995853" cy="0"/>
              </a:xfrm>
              <a:prstGeom prst="straightConnector1">
                <a:avLst/>
              </a:prstGeom>
              <a:ln w="19050">
                <a:solidFill>
                  <a:srgbClr val="00A3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 9"/>
            <p:cNvGrpSpPr/>
            <p:nvPr/>
          </p:nvGrpSpPr>
          <p:grpSpPr>
            <a:xfrm>
              <a:off x="2503738" y="5062069"/>
              <a:ext cx="2831122" cy="672007"/>
              <a:chOff x="2250831" y="954570"/>
              <a:chExt cx="2831122" cy="67200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250831" y="954570"/>
                <a:ext cx="835269" cy="672007"/>
              </a:xfrm>
              <a:prstGeom prst="rect">
                <a:avLst/>
              </a:prstGeom>
              <a:noFill/>
              <a:ln w="19050"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>
                <a:off x="3086100" y="1274090"/>
                <a:ext cx="1995853" cy="0"/>
              </a:xfrm>
              <a:prstGeom prst="straightConnector1">
                <a:avLst/>
              </a:prstGeom>
              <a:ln w="19050">
                <a:solidFill>
                  <a:srgbClr val="00A3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"/>
            <p:cNvGrpSpPr/>
            <p:nvPr/>
          </p:nvGrpSpPr>
          <p:grpSpPr>
            <a:xfrm>
              <a:off x="3736912" y="4079631"/>
              <a:ext cx="2197711" cy="1180586"/>
              <a:chOff x="2884242" y="768854"/>
              <a:chExt cx="2197711" cy="118058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84242" y="768854"/>
                <a:ext cx="201858" cy="1180586"/>
              </a:xfrm>
              <a:prstGeom prst="rect">
                <a:avLst/>
              </a:prstGeom>
              <a:noFill/>
              <a:ln w="19050"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>
              <a:xfrm>
                <a:off x="3086100" y="1520270"/>
                <a:ext cx="1995853" cy="0"/>
              </a:xfrm>
              <a:prstGeom prst="straightConnector1">
                <a:avLst/>
              </a:prstGeom>
              <a:ln w="19050">
                <a:solidFill>
                  <a:srgbClr val="00A3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11"/>
            <p:cNvGrpSpPr/>
            <p:nvPr/>
          </p:nvGrpSpPr>
          <p:grpSpPr>
            <a:xfrm>
              <a:off x="2196497" y="3920743"/>
              <a:ext cx="3080830" cy="927288"/>
              <a:chOff x="2001123" y="954570"/>
              <a:chExt cx="3080830" cy="92728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001123" y="954570"/>
                <a:ext cx="1084977" cy="927288"/>
              </a:xfrm>
              <a:prstGeom prst="rect">
                <a:avLst/>
              </a:prstGeom>
              <a:noFill/>
              <a:ln w="19050"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>
                <a:off x="3086100" y="1054282"/>
                <a:ext cx="1995853" cy="0"/>
              </a:xfrm>
              <a:prstGeom prst="straightConnector1">
                <a:avLst/>
              </a:prstGeom>
              <a:ln w="19050">
                <a:solidFill>
                  <a:srgbClr val="00A3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ZoneTexte 24"/>
          <p:cNvSpPr txBox="1"/>
          <p:nvPr/>
        </p:nvSpPr>
        <p:spPr>
          <a:xfrm>
            <a:off x="4527856" y="3193888"/>
            <a:ext cx="254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Bilan hydrique : 3 paramètres, 3 fixés</a:t>
            </a:r>
            <a:endParaRPr lang="fr-FR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601485" y="3906928"/>
            <a:ext cx="3128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Etagement des forçages 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2 fixés</a:t>
            </a:r>
            <a:endParaRPr lang="fr-FR" sz="12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651314" y="4455037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Neige &amp; glace: 9 paramètres, 7 fixés</a:t>
            </a:r>
            <a:endParaRPr lang="fr-FR" sz="1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13" y="7223050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887395" y="5281228"/>
            <a:ext cx="211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Routage: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2 fixés</a:t>
            </a:r>
            <a:endParaRPr lang="fr-FR" sz="12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4633733" y="4778717"/>
            <a:ext cx="2292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Production: 6 paramètres, 3 fixés</a:t>
            </a:r>
            <a:endParaRPr lang="fr-FR" sz="12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4663875" y="5622275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4516742" y="5901141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A3A6"/>
                </a:solidFill>
              </a:rPr>
              <a:t>-</a:t>
            </a:r>
            <a:r>
              <a:rPr lang="fr-FR" b="1" dirty="0" smtClean="0">
                <a:solidFill>
                  <a:srgbClr val="00A3A6"/>
                </a:solidFill>
              </a:rPr>
              <a:t>&gt; 6 paramètres à régionaliser</a:t>
            </a:r>
            <a:endParaRPr lang="fr-FR" b="1" dirty="0">
              <a:solidFill>
                <a:srgbClr val="00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Régionalisation des paramètres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04591" y="1537856"/>
            <a:ext cx="7260129" cy="45640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Régionalisation par transfert </a:t>
            </a:r>
            <a:br>
              <a:rPr lang="fr-FR" sz="1800" dirty="0" smtClean="0"/>
            </a:br>
            <a:r>
              <a:rPr lang="fr-FR" sz="1800" dirty="0" smtClean="0"/>
              <a:t>uniforme du meilleur </a:t>
            </a:r>
            <a:br>
              <a:rPr lang="fr-FR" sz="1800" dirty="0" smtClean="0"/>
            </a:br>
            <a:r>
              <a:rPr lang="fr-FR" sz="1800" dirty="0" smtClean="0"/>
              <a:t>jeu de paramètres</a:t>
            </a:r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Performances </a:t>
            </a:r>
            <a:r>
              <a:rPr lang="fr-FR" sz="1800" dirty="0" smtClean="0"/>
              <a:t>dégradées sur</a:t>
            </a:r>
            <a:br>
              <a:rPr lang="fr-FR" sz="1800" dirty="0" smtClean="0"/>
            </a:br>
            <a:r>
              <a:rPr lang="fr-FR" sz="1800" dirty="0" smtClean="0"/>
              <a:t>tout le spectre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On conserve 50% de bonnes </a:t>
            </a:r>
            <a:br>
              <a:rPr lang="fr-FR" sz="1800" dirty="0" smtClean="0"/>
            </a:br>
            <a:r>
              <a:rPr lang="fr-FR" sz="1800" dirty="0" smtClean="0"/>
              <a:t>performances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L’incertitude sur les bilans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est le </a:t>
            </a:r>
            <a:r>
              <a:rPr lang="fr-FR" sz="1800" dirty="0"/>
              <a:t>premier facteur de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baisse des </a:t>
            </a:r>
            <a:r>
              <a:rPr lang="fr-FR" sz="1800" dirty="0"/>
              <a:t>performances</a:t>
            </a:r>
          </a:p>
          <a:p>
            <a:endParaRPr lang="fr-FR" sz="18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13" y="7223050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"/>
          <a:stretch/>
        </p:blipFill>
        <p:spPr>
          <a:xfrm>
            <a:off x="603905" y="1292468"/>
            <a:ext cx="5435753" cy="26113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2844"/>
          <a:stretch/>
        </p:blipFill>
        <p:spPr>
          <a:xfrm>
            <a:off x="603904" y="3680805"/>
            <a:ext cx="5439075" cy="23595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-1355897" y="3323492"/>
            <a:ext cx="332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Spazm</a:t>
            </a:r>
            <a:r>
              <a:rPr lang="fr-FR" dirty="0" smtClean="0"/>
              <a:t>                           </a:t>
            </a:r>
            <a:r>
              <a:rPr lang="fr-FR" dirty="0" err="1" smtClean="0"/>
              <a:t>Comephore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37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BDD action 3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423560"/>
            <a:ext cx="7260129" cy="40067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Principe : évaluation de la capacité </a:t>
            </a:r>
            <a:br>
              <a:rPr lang="fr-FR" sz="1800" dirty="0" smtClean="0"/>
            </a:br>
            <a:r>
              <a:rPr lang="fr-FR" sz="1800" dirty="0" smtClean="0"/>
              <a:t>de la modélisation à reproduire </a:t>
            </a:r>
            <a:br>
              <a:rPr lang="fr-FR" sz="1800" dirty="0" smtClean="0"/>
            </a:br>
            <a:r>
              <a:rPr lang="fr-FR" sz="1800" dirty="0" smtClean="0"/>
              <a:t>l’occurrence des évènements RTM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130 bassins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 Critère taux de succès, confronté à</a:t>
            </a:r>
            <a:br>
              <a:rPr lang="fr-FR" sz="1800" dirty="0" smtClean="0"/>
            </a:br>
            <a:r>
              <a:rPr lang="fr-FR" sz="1800" dirty="0" smtClean="0"/>
              <a:t> des variables explicatives </a:t>
            </a:r>
            <a:br>
              <a:rPr lang="fr-FR" sz="1800" dirty="0" smtClean="0"/>
            </a:br>
            <a:r>
              <a:rPr lang="fr-FR" sz="1800" dirty="0" smtClean="0"/>
              <a:t>(taille du bassin, pluviométrie, saison)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13" y="7223050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99" y="1423560"/>
            <a:ext cx="3403168" cy="4225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2" y="5493798"/>
            <a:ext cx="6145424" cy="434813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1544" y="3610912"/>
            <a:ext cx="5447168" cy="1708527"/>
            <a:chOff x="848331" y="3204781"/>
            <a:chExt cx="7893542" cy="265815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331" y="3204781"/>
              <a:ext cx="7893542" cy="2658156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>
              <a:off x="2281476" y="4000502"/>
              <a:ext cx="0" cy="1652953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3146053" y="4003438"/>
              <a:ext cx="0" cy="1652953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3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BDD action 3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423560"/>
            <a:ext cx="7260129" cy="4722263"/>
          </a:xfrm>
        </p:spPr>
        <p:txBody>
          <a:bodyPr>
            <a:normAutofit/>
          </a:bodyPr>
          <a:lstStyle/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Exploitation des autres informations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« intensité » RTM difficilement exploitable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Volume solide dépendant du mode de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Volume de curage : temporalité grossière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13" y="7223050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1379" r="2310" b="8606"/>
          <a:stretch/>
        </p:blipFill>
        <p:spPr>
          <a:xfrm>
            <a:off x="199444" y="1747089"/>
            <a:ext cx="4163490" cy="25256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r="5107" b="3382"/>
          <a:stretch/>
        </p:blipFill>
        <p:spPr>
          <a:xfrm>
            <a:off x="4425936" y="1760987"/>
            <a:ext cx="4442385" cy="26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</a:t>
            </a:r>
            <a:r>
              <a:rPr lang="fr-FR" dirty="0" err="1" smtClean="0"/>
              <a:t>Shyreg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019109"/>
            <a:ext cx="7260129" cy="53465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/>
              <a:t>Shyreg</a:t>
            </a:r>
            <a:r>
              <a:rPr lang="fr-FR" sz="1800" dirty="0" smtClean="0"/>
              <a:t> : méthode de prédétermination des débits de crues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Validité non garantie : petits bassins (&lt; 5km²) et bassins nivaux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Ecarts parfois importants, nécessite d’aller dans le détail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13" y="7223050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57" y="1698127"/>
            <a:ext cx="5880105" cy="37756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-473281" y="3244530"/>
            <a:ext cx="301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Spazm</a:t>
            </a:r>
            <a:r>
              <a:rPr lang="fr-FR" dirty="0" smtClean="0"/>
              <a:t>         </a:t>
            </a:r>
            <a:r>
              <a:rPr lang="fr-FR" dirty="0" smtClean="0"/>
              <a:t>           </a:t>
            </a:r>
            <a:r>
              <a:rPr lang="fr-FR" dirty="0" err="1" smtClean="0"/>
              <a:t>Comephore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9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bassins Métro - Grésivaudan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939992"/>
            <a:ext cx="7260129" cy="40067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13 bassins autour de Grenoble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Comparer les résultats </a:t>
            </a:r>
            <a:r>
              <a:rPr lang="fr-FR" sz="1800" dirty="0" err="1" smtClean="0"/>
              <a:t>Hydrodemo</a:t>
            </a:r>
            <a:r>
              <a:rPr lang="fr-FR" sz="1800" dirty="0" smtClean="0"/>
              <a:t> à d’autres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13" y="7223050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4" y="1747089"/>
            <a:ext cx="4642869" cy="41065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646" y="1828243"/>
            <a:ext cx="3604609" cy="23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Problématiques - Objectifs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951" y="1309644"/>
            <a:ext cx="7260129" cy="5100336"/>
          </a:xfrm>
        </p:spPr>
        <p:txBody>
          <a:bodyPr>
            <a:normAutofit/>
          </a:bodyPr>
          <a:lstStyle/>
          <a:p>
            <a:r>
              <a:rPr lang="fr-FR" dirty="0" smtClean="0"/>
              <a:t>Des connaissances limitées du fonctionnement hydrologique des bassins versants torrentiels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Des </a:t>
            </a:r>
            <a:r>
              <a:rPr lang="fr-FR" dirty="0" smtClean="0"/>
              <a:t>approches pratiques « expertes » peu </a:t>
            </a:r>
            <a:r>
              <a:rPr lang="fr-FR" dirty="0" smtClean="0"/>
              <a:t>renouvelées et parfois mal adaptées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Utiliser la modélisation hydrologique avancée comme outil </a:t>
            </a:r>
            <a:r>
              <a:rPr lang="fr-FR" dirty="0" smtClean="0"/>
              <a:t>support</a:t>
            </a:r>
            <a:endParaRPr lang="fr-FR" dirty="0" smtClean="0"/>
          </a:p>
          <a:p>
            <a:r>
              <a:rPr lang="fr-FR" dirty="0" smtClean="0"/>
              <a:t>Proposer des estimateurs pour la prédétermination des quantiles de crues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2A8EF85-D2F2-4819-AF85-EDC47BAF506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29" y="2076226"/>
            <a:ext cx="3727572" cy="27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bassins Métro - Grésivaudan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115833"/>
            <a:ext cx="7260129" cy="48365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Estimations Q10 avec plusieurs méthodes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Q10 spécifique ≈ 0.6 m</a:t>
            </a:r>
            <a:r>
              <a:rPr lang="fr-FR" sz="1800" baseline="30000" dirty="0" smtClean="0"/>
              <a:t>3</a:t>
            </a:r>
            <a:r>
              <a:rPr lang="fr-FR" sz="1800" dirty="0" smtClean="0"/>
              <a:t>/s/km²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I</a:t>
            </a:r>
            <a:r>
              <a:rPr lang="fr-FR" sz="1800" dirty="0" smtClean="0"/>
              <a:t>ncertitude principale </a:t>
            </a:r>
            <a:r>
              <a:rPr lang="fr-FR" sz="1800" dirty="0" smtClean="0"/>
              <a:t>= </a:t>
            </a:r>
            <a:r>
              <a:rPr lang="fr-FR" sz="1800" dirty="0" smtClean="0"/>
              <a:t>précipitations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13" y="7223050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02" y="1535009"/>
            <a:ext cx="7904285" cy="2859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2178" y="2497016"/>
            <a:ext cx="7473461" cy="71217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15108" y="3220921"/>
            <a:ext cx="7473461" cy="180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44420" y="3760179"/>
            <a:ext cx="7473461" cy="180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5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bassins Métro - Grésivaudan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972710"/>
            <a:ext cx="7260129" cy="40067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Comparaison évènementielle : crues de Belledonne - août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13" y="7223050"/>
            <a:ext cx="194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Nappe: </a:t>
            </a:r>
            <a:r>
              <a:rPr lang="fr-FR" sz="1200" b="1" dirty="0"/>
              <a:t>2</a:t>
            </a:r>
            <a:r>
              <a:rPr lang="fr-FR" sz="1200" b="1" dirty="0" smtClean="0"/>
              <a:t> paramètres, </a:t>
            </a:r>
            <a:r>
              <a:rPr lang="fr-FR" sz="1200" b="1" dirty="0"/>
              <a:t>1</a:t>
            </a:r>
            <a:r>
              <a:rPr lang="fr-FR" sz="1200" b="1" dirty="0" smtClean="0"/>
              <a:t> fixé</a:t>
            </a:r>
            <a:endParaRPr lang="fr-FR" sz="12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4" y="1348289"/>
            <a:ext cx="6163408" cy="36980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9" y="1650641"/>
            <a:ext cx="2418091" cy="20948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3969286"/>
            <a:ext cx="2475366" cy="20148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018" y="5157743"/>
            <a:ext cx="2932957" cy="10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Avancées principales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33051" y="1410980"/>
            <a:ext cx="72532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Forçage de précipitation horaire sur 1959-2017</a:t>
            </a:r>
          </a:p>
          <a:p>
            <a:endParaRPr lang="fr-FR" b="1" dirty="0"/>
          </a:p>
          <a:p>
            <a:r>
              <a:rPr lang="fr-FR" b="1" dirty="0" smtClean="0"/>
              <a:t>Estimations fiables de quantiles peu rares </a:t>
            </a:r>
          </a:p>
          <a:p>
            <a:endParaRPr lang="fr-FR" b="1" dirty="0"/>
          </a:p>
          <a:p>
            <a:r>
              <a:rPr lang="fr-FR" b="1" dirty="0" smtClean="0"/>
              <a:t>Limites des méthodes </a:t>
            </a:r>
            <a:r>
              <a:rPr lang="fr-FR" b="1" dirty="0" smtClean="0"/>
              <a:t>classiques</a:t>
            </a:r>
          </a:p>
          <a:p>
            <a:endParaRPr lang="fr-FR" b="1" dirty="0"/>
          </a:p>
          <a:p>
            <a:r>
              <a:rPr lang="fr-FR" b="1" dirty="0" smtClean="0"/>
              <a:t>Cadre de modélisatio</a:t>
            </a:r>
            <a:r>
              <a:rPr lang="fr-FR" b="1" dirty="0" smtClean="0"/>
              <a:t>n hydrologique viable </a:t>
            </a:r>
            <a:endParaRPr lang="fr-FR" dirty="0"/>
          </a:p>
        </p:txBody>
      </p:sp>
      <p:sp>
        <p:nvSpPr>
          <p:cNvPr id="6" name="Sous-titre 3"/>
          <p:cNvSpPr txBox="1">
            <a:spLocks/>
          </p:cNvSpPr>
          <p:nvPr/>
        </p:nvSpPr>
        <p:spPr>
          <a:xfrm>
            <a:off x="1244603" y="3666508"/>
            <a:ext cx="7260128" cy="67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Verrous - Limites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35985" y="4157109"/>
            <a:ext cx="7253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Connaissance des précipitations</a:t>
            </a:r>
          </a:p>
          <a:p>
            <a:endParaRPr lang="fr-FR" b="1" dirty="0"/>
          </a:p>
          <a:p>
            <a:r>
              <a:rPr lang="fr-FR" b="1" dirty="0" err="1" smtClean="0"/>
              <a:t>Paramétrisation</a:t>
            </a:r>
            <a:r>
              <a:rPr lang="fr-FR" b="1" dirty="0" smtClean="0"/>
              <a:t> du modèle</a:t>
            </a:r>
          </a:p>
        </p:txBody>
      </p:sp>
    </p:spTree>
    <p:extLst>
      <p:ext uri="{BB962C8B-B14F-4D97-AF65-F5344CB8AC3E}">
        <p14:creationId xmlns:p14="http://schemas.microsoft.com/office/powerpoint/2010/main" val="31323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Livrables de l’action 4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33051" y="1410980"/>
            <a:ext cx="72532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Rapports finalisés : </a:t>
            </a:r>
          </a:p>
          <a:p>
            <a:r>
              <a:rPr lang="fr-FR" dirty="0"/>
              <a:t>	</a:t>
            </a:r>
            <a:r>
              <a:rPr lang="fr-FR" dirty="0" smtClean="0"/>
              <a:t>- MORDOR-SD (calages et régionalisation)</a:t>
            </a:r>
          </a:p>
          <a:p>
            <a:r>
              <a:rPr lang="fr-FR" dirty="0"/>
              <a:t>	</a:t>
            </a:r>
            <a:r>
              <a:rPr lang="fr-FR" dirty="0" smtClean="0"/>
              <a:t>- Analyse bassins Métro - Grésivaudan</a:t>
            </a:r>
          </a:p>
          <a:p>
            <a:endParaRPr lang="fr-FR" b="1" dirty="0"/>
          </a:p>
          <a:p>
            <a:r>
              <a:rPr lang="fr-FR" b="1" dirty="0" smtClean="0"/>
              <a:t>Rapports provisoires : </a:t>
            </a:r>
          </a:p>
          <a:p>
            <a:r>
              <a:rPr lang="fr-FR" b="1" dirty="0"/>
              <a:t>	</a:t>
            </a:r>
            <a:r>
              <a:rPr lang="fr-FR" dirty="0" smtClean="0"/>
              <a:t>- Comparaison MORDOR-SD et GRD (contribution INRAE RECOVER)</a:t>
            </a:r>
          </a:p>
          <a:p>
            <a:endParaRPr lang="fr-FR" dirty="0"/>
          </a:p>
          <a:p>
            <a:r>
              <a:rPr lang="fr-FR" b="1" dirty="0" smtClean="0"/>
              <a:t>Résultats numériques :</a:t>
            </a:r>
          </a:p>
          <a:p>
            <a:r>
              <a:rPr lang="fr-FR" b="1" dirty="0"/>
              <a:t>	</a:t>
            </a:r>
            <a:r>
              <a:rPr lang="fr-FR" b="1" dirty="0" smtClean="0"/>
              <a:t>- </a:t>
            </a:r>
            <a:r>
              <a:rPr lang="fr-FR" dirty="0" smtClean="0"/>
              <a:t>Chroniques de débit pour exploitation modèles transport solide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Chaine de simulation complète (usage interne)</a:t>
            </a:r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méthodologique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335639"/>
            <a:ext cx="7260129" cy="49244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Application du modèle hydrologique MORDOR-SD sur bassins jaugés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Objectif : aboutir à une </a:t>
            </a:r>
            <a:r>
              <a:rPr lang="fr-FR" dirty="0" err="1" smtClean="0"/>
              <a:t>paramétrisation</a:t>
            </a:r>
            <a:r>
              <a:rPr lang="fr-FR" dirty="0" smtClean="0"/>
              <a:t> du modèle satisfaisante sur chaque BV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Exercices de calage/validation, intégration de données externes, calages </a:t>
            </a:r>
            <a:r>
              <a:rPr lang="fr-FR" dirty="0" err="1" smtClean="0"/>
              <a:t>multi-critères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 particulier comparaison des </a:t>
            </a:r>
            <a:r>
              <a:rPr lang="fr-FR" dirty="0"/>
              <a:t>2 forçages de précipitation sur 57 bassins, période 1997-2017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1ère phase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24" y="3286808"/>
            <a:ext cx="7188995" cy="22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méthodologique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9" y="1555438"/>
            <a:ext cx="3323492" cy="4449706"/>
          </a:xfrm>
        </p:spPr>
        <p:txBody>
          <a:bodyPr>
            <a:normAutofit/>
          </a:bodyPr>
          <a:lstStyle/>
          <a:p>
            <a:r>
              <a:rPr lang="fr-FR" dirty="0" smtClean="0"/>
              <a:t>79 bassins versants « Alpes du Nord » (Banque Hydro + EDF)</a:t>
            </a:r>
          </a:p>
          <a:p>
            <a:endParaRPr lang="fr-FR" dirty="0"/>
          </a:p>
          <a:p>
            <a:r>
              <a:rPr lang="fr-FR" dirty="0"/>
              <a:t>E</a:t>
            </a:r>
            <a:r>
              <a:rPr lang="fr-FR" dirty="0" smtClean="0"/>
              <a:t>chantillon large, représentatif de </a:t>
            </a:r>
            <a:br>
              <a:rPr lang="fr-FR" dirty="0" smtClean="0"/>
            </a:br>
            <a:r>
              <a:rPr lang="fr-FR" dirty="0" smtClean="0"/>
              <a:t>conditions variées.</a:t>
            </a:r>
          </a:p>
          <a:p>
            <a:endParaRPr lang="fr-FR" dirty="0"/>
          </a:p>
          <a:p>
            <a:r>
              <a:rPr lang="fr-FR" dirty="0" smtClean="0"/>
              <a:t>Surface </a:t>
            </a:r>
            <a:r>
              <a:rPr lang="fr-FR" dirty="0"/>
              <a:t>:</a:t>
            </a:r>
            <a:r>
              <a:rPr lang="fr-FR" dirty="0" smtClean="0"/>
              <a:t> 8 à 300 km2</a:t>
            </a:r>
          </a:p>
          <a:p>
            <a:endParaRPr lang="fr-FR" dirty="0"/>
          </a:p>
          <a:p>
            <a:r>
              <a:rPr lang="fr-FR" dirty="0" smtClean="0"/>
              <a:t>Altitude médiane : 270 à 2500 mètres</a:t>
            </a:r>
          </a:p>
          <a:p>
            <a:endParaRPr lang="fr-FR" dirty="0"/>
          </a:p>
          <a:p>
            <a:r>
              <a:rPr lang="fr-FR" dirty="0" smtClean="0"/>
              <a:t>Quelques bassins glaciaires</a:t>
            </a:r>
            <a:endParaRPr lang="fr-FR" dirty="0"/>
          </a:p>
          <a:p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1ère phase – Zone d’étude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92" y="1037880"/>
            <a:ext cx="3902491" cy="51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Verrous pratiques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Désagrégation des forçages SPAZM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Quelles données infra-journalières dans le passé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Test de plusieurs approches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Choix de la méthode </a:t>
            </a:r>
            <a:r>
              <a:rPr lang="fr-FR" dirty="0" err="1" smtClean="0"/>
              <a:t>DuO</a:t>
            </a:r>
            <a:r>
              <a:rPr lang="fr-FR" dirty="0" smtClean="0"/>
              <a:t> </a:t>
            </a:r>
            <a:r>
              <a:rPr lang="fr-FR" sz="1200" dirty="0" smtClean="0"/>
              <a:t>(</a:t>
            </a:r>
            <a:r>
              <a:rPr lang="fr-FR" sz="1200" dirty="0" err="1" smtClean="0"/>
              <a:t>Magand</a:t>
            </a:r>
            <a:r>
              <a:rPr lang="fr-FR" sz="1200" dirty="0" smtClean="0"/>
              <a:t> et al., 2014 ) </a:t>
            </a:r>
            <a:r>
              <a:rPr lang="fr-FR" dirty="0" smtClean="0"/>
              <a:t>: désagrégation avec SAFRAN</a:t>
            </a:r>
            <a:endParaRPr lang="fr-FR" b="1" i="1" dirty="0" smtClean="0">
              <a:solidFill>
                <a:srgbClr val="FFC000"/>
              </a:solidFill>
            </a:endParaRPr>
          </a:p>
          <a:p>
            <a:endParaRPr lang="fr-FR" dirty="0"/>
          </a:p>
          <a:p>
            <a:r>
              <a:rPr lang="fr-FR" b="1" dirty="0" smtClean="0"/>
              <a:t>Traitement des bassins « influencés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Problématique : bouclage du bilan hydrologique simulé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Choix d’une référence pluviométrique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Recherche d’études hydrogéologiques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Quid des prélèvements anthropiques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36 bassins sur 79 avec </a:t>
            </a:r>
            <a:r>
              <a:rPr lang="fr-FR" dirty="0" err="1" smtClean="0"/>
              <a:t>csbv</a:t>
            </a:r>
            <a:r>
              <a:rPr lang="fr-FR" dirty="0" smtClean="0"/>
              <a:t> ≠ 1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8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Calage de MORDOR SD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erformances globales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88810" y="1371599"/>
            <a:ext cx="5932859" cy="4097215"/>
            <a:chOff x="1250457" y="1318847"/>
            <a:chExt cx="6986135" cy="425547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5901"/>
            <a:stretch/>
          </p:blipFill>
          <p:spPr>
            <a:xfrm>
              <a:off x="1250457" y="1318847"/>
              <a:ext cx="6986135" cy="4255476"/>
            </a:xfrm>
            <a:prstGeom prst="rect">
              <a:avLst/>
            </a:prstGeom>
          </p:spPr>
        </p:pic>
        <p:cxnSp>
          <p:nvCxnSpPr>
            <p:cNvPr id="17" name="Connecteur droit 16"/>
            <p:cNvCxnSpPr/>
            <p:nvPr/>
          </p:nvCxnSpPr>
          <p:spPr>
            <a:xfrm>
              <a:off x="1872759" y="2215663"/>
              <a:ext cx="63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884484" y="4082562"/>
              <a:ext cx="63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6557907" y="1537856"/>
            <a:ext cx="27095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Bilan : </a:t>
            </a:r>
          </a:p>
          <a:p>
            <a:r>
              <a:rPr lang="fr-FR" dirty="0" smtClean="0"/>
              <a:t>- Bonnes </a:t>
            </a:r>
            <a:r>
              <a:rPr lang="fr-FR" dirty="0"/>
              <a:t>performances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avec </a:t>
            </a:r>
            <a:r>
              <a:rPr lang="fr-FR" dirty="0"/>
              <a:t>les deux forçages</a:t>
            </a:r>
          </a:p>
          <a:p>
            <a:endParaRPr lang="fr-FR" dirty="0"/>
          </a:p>
          <a:p>
            <a:r>
              <a:rPr lang="fr-FR" dirty="0" smtClean="0"/>
              <a:t>- Peu </a:t>
            </a:r>
            <a:r>
              <a:rPr lang="fr-FR" dirty="0"/>
              <a:t>de bassins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problématiques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- Meilleures </a:t>
            </a:r>
            <a:r>
              <a:rPr lang="fr-FR" dirty="0"/>
              <a:t>performances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avec </a:t>
            </a:r>
            <a:r>
              <a:rPr lang="fr-FR" dirty="0" err="1"/>
              <a:t>Comephore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5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sur d’autres critères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471511" cy="4006733"/>
          </a:xfrm>
        </p:spPr>
        <p:txBody>
          <a:bodyPr/>
          <a:lstStyle/>
          <a:p>
            <a:r>
              <a:rPr lang="fr-FR" dirty="0" smtClean="0"/>
              <a:t>A l’issue des calages : </a:t>
            </a:r>
            <a:r>
              <a:rPr lang="fr-FR" dirty="0"/>
              <a:t>s</a:t>
            </a:r>
            <a:r>
              <a:rPr lang="fr-FR" dirty="0" smtClean="0"/>
              <a:t>imulations avec précipitation </a:t>
            </a:r>
            <a:r>
              <a:rPr lang="fr-FR" dirty="0" err="1" smtClean="0"/>
              <a:t>Spazm</a:t>
            </a:r>
            <a:r>
              <a:rPr lang="fr-FR" dirty="0" smtClean="0"/>
              <a:t> sur 59 ans (79 bassins) et </a:t>
            </a:r>
            <a:r>
              <a:rPr lang="fr-FR" dirty="0" err="1" smtClean="0"/>
              <a:t>Comephore</a:t>
            </a:r>
            <a:r>
              <a:rPr lang="fr-FR" dirty="0" smtClean="0"/>
              <a:t> sur 20 ans (57 bassins)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Evaluation des simulations sur 2 critères supplémentaires 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Prédétermination des caractéristiques de crues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Scores de contingence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2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Prédétermination des caractéristiques de crues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265067"/>
          </a:xfrm>
        </p:spPr>
        <p:txBody>
          <a:bodyPr>
            <a:normAutofit/>
          </a:bodyPr>
          <a:lstStyle/>
          <a:p>
            <a:r>
              <a:rPr lang="fr-FR" dirty="0" smtClean="0"/>
              <a:t>Cinq variables  descriptives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Débit de pointe (Q</a:t>
            </a:r>
            <a:r>
              <a:rPr lang="fr-FR" baseline="-25000" dirty="0" smtClean="0"/>
              <a:t>MAX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Volume (V)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Temps de montée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Durée équivalente (D</a:t>
            </a:r>
            <a:r>
              <a:rPr lang="fr-FR" baseline="-25000" dirty="0" smtClean="0"/>
              <a:t>EQUIV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Echantillonnage supérieur au seuil = 4*module</a:t>
            </a:r>
            <a:endParaRPr lang="fr-FR" dirty="0"/>
          </a:p>
          <a:p>
            <a:r>
              <a:rPr lang="fr-FR" dirty="0" smtClean="0"/>
              <a:t>Indépendance entre évènements = critère de temporalité et de récession</a:t>
            </a:r>
            <a:endParaRPr lang="fr-FR" dirty="0"/>
          </a:p>
          <a:p>
            <a:r>
              <a:rPr lang="fr-FR" dirty="0" smtClean="0"/>
              <a:t>Ajustement GPD sur n plus grandes valeurs (n tel qu’on ait 2 évènements par an) 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Procédure d’extraction – grandeurs d’intérêt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15" y="1362806"/>
            <a:ext cx="4411152" cy="232996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40115" y="3867818"/>
            <a:ext cx="21387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Figure tirée de Evin &amp; Piton, 2020.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655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7" y="1198347"/>
            <a:ext cx="7471511" cy="497385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Débits généralement sous-estimés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Prédétermination des caractéristiques de </a:t>
            </a:r>
            <a:r>
              <a:rPr lang="fr-FR" dirty="0" smtClean="0"/>
              <a:t>crues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Résultats – Débits de pointe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1507"/>
          <a:stretch/>
        </p:blipFill>
        <p:spPr>
          <a:xfrm>
            <a:off x="1443881" y="1198347"/>
            <a:ext cx="6354889" cy="44517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-645731" y="2978489"/>
            <a:ext cx="344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SPAZM                         COMEPHORE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9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6252</TotalTime>
  <Words>1029</Words>
  <Application>Microsoft Office PowerPoint</Application>
  <PresentationFormat>Affichage à l'écran (4:3)</PresentationFormat>
  <Paragraphs>264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Raleway</vt:lpstr>
      <vt:lpstr>Thème Office</vt:lpstr>
      <vt:lpstr>Projet HYDRODEMO : Évaluation de l’aléa torrentiel dans les petits bassins versants des Alpes du Nord</vt:lpstr>
      <vt:lpstr>Problématiques - Objectifs</vt:lpstr>
      <vt:lpstr>Approche méthodologique</vt:lpstr>
      <vt:lpstr>Approche méthodologique</vt:lpstr>
      <vt:lpstr>Verrous pratiques</vt:lpstr>
      <vt:lpstr>Calage de MORDOR SD</vt:lpstr>
      <vt:lpstr>Evaluation sur d’autres critères</vt:lpstr>
      <vt:lpstr>Prédétermination des caractéristiques de crues</vt:lpstr>
      <vt:lpstr>Prédétermination des caractéristiques de crues</vt:lpstr>
      <vt:lpstr>Evaluation sur critères de contingence</vt:lpstr>
      <vt:lpstr>Evaluation sur critères de contingence</vt:lpstr>
      <vt:lpstr>Bilan de la première phase</vt:lpstr>
      <vt:lpstr>Approche méthodologique</vt:lpstr>
      <vt:lpstr>Régionalisation des paramètres</vt:lpstr>
      <vt:lpstr>Régionalisation des paramètres</vt:lpstr>
      <vt:lpstr>Comparaison BDD action 3 </vt:lpstr>
      <vt:lpstr>Comparaison BDD action 3 </vt:lpstr>
      <vt:lpstr>Comparaison Shyreg</vt:lpstr>
      <vt:lpstr>Zoom bassins Métro - Grésivaudan</vt:lpstr>
      <vt:lpstr>Zoom bassins Métro - Grésivaudan</vt:lpstr>
      <vt:lpstr>Zoom bassins Métro - Grésivaudan</vt:lpstr>
      <vt:lpstr>Conclusions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MAS alexandre</cp:lastModifiedBy>
  <cp:revision>173</cp:revision>
  <dcterms:created xsi:type="dcterms:W3CDTF">2019-12-11T10:12:20Z</dcterms:created>
  <dcterms:modified xsi:type="dcterms:W3CDTF">2021-04-27T09:26:00Z</dcterms:modified>
</cp:coreProperties>
</file>