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3"/>
  </p:notesMasterIdLst>
  <p:handoutMasterIdLst>
    <p:handoutMasterId r:id="rId24"/>
  </p:handoutMasterIdLst>
  <p:sldIdLst>
    <p:sldId id="265" r:id="rId2"/>
    <p:sldId id="273" r:id="rId3"/>
    <p:sldId id="258" r:id="rId4"/>
    <p:sldId id="259" r:id="rId5"/>
    <p:sldId id="276" r:id="rId6"/>
    <p:sldId id="278" r:id="rId7"/>
    <p:sldId id="279" r:id="rId8"/>
    <p:sldId id="260" r:id="rId9"/>
    <p:sldId id="263" r:id="rId10"/>
    <p:sldId id="269" r:id="rId11"/>
    <p:sldId id="267" r:id="rId12"/>
    <p:sldId id="271" r:id="rId13"/>
    <p:sldId id="272" r:id="rId14"/>
    <p:sldId id="281" r:id="rId15"/>
    <p:sldId id="280" r:id="rId16"/>
    <p:sldId id="284" r:id="rId17"/>
    <p:sldId id="286" r:id="rId18"/>
    <p:sldId id="274" r:id="rId19"/>
    <p:sldId id="282" r:id="rId20"/>
    <p:sldId id="283" r:id="rId21"/>
    <p:sldId id="287" r:id="rId22"/>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662"/>
    <a:srgbClr val="00A3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62919" autoAdjust="0"/>
  </p:normalViewPr>
  <p:slideViewPr>
    <p:cSldViewPr snapToGrid="0">
      <p:cViewPr varScale="1">
        <p:scale>
          <a:sx n="55" d="100"/>
          <a:sy n="55" d="100"/>
        </p:scale>
        <p:origin x="1699"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030"/>
    </p:cViewPr>
  </p:sorterViewPr>
  <p:notesViewPr>
    <p:cSldViewPr snapToGrid="0">
      <p:cViewPr varScale="1">
        <p:scale>
          <a:sx n="79" d="100"/>
          <a:sy n="79"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FD5EBEE8-51CE-4DBA-BC92-13B507896553}" type="datetimeFigureOut">
              <a:rPr lang="fr-FR" smtClean="0"/>
              <a:t>28/04/2021</a:t>
            </a:fld>
            <a:endParaRPr lang="fr-FR"/>
          </a:p>
        </p:txBody>
      </p:sp>
      <p:sp>
        <p:nvSpPr>
          <p:cNvPr id="4" name="Espace réservé du pied de page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F5AEAFCE-EB95-4CA4-85C6-D4243E510A77}" type="slidenum">
              <a:rPr lang="fr-FR" smtClean="0"/>
              <a:t>‹N°›</a:t>
            </a:fld>
            <a:endParaRPr lang="fr-FR"/>
          </a:p>
        </p:txBody>
      </p:sp>
    </p:spTree>
    <p:extLst>
      <p:ext uri="{BB962C8B-B14F-4D97-AF65-F5344CB8AC3E}">
        <p14:creationId xmlns:p14="http://schemas.microsoft.com/office/powerpoint/2010/main" val="4267554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EB6DAA2-D741-4655-A937-C72B659E6BFC}" type="datetimeFigureOut">
              <a:rPr lang="en-GB" smtClean="0"/>
              <a:t>28/04/2021</a:t>
            </a:fld>
            <a:endParaRPr lang="en-GB"/>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71C8E2F-8665-4496-A0AD-6E8AF711E059}" type="slidenum">
              <a:rPr lang="en-GB" smtClean="0"/>
              <a:t>‹N°›</a:t>
            </a:fld>
            <a:endParaRPr lang="en-GB"/>
          </a:p>
        </p:txBody>
      </p:sp>
    </p:spTree>
    <p:extLst>
      <p:ext uri="{BB962C8B-B14F-4D97-AF65-F5344CB8AC3E}">
        <p14:creationId xmlns:p14="http://schemas.microsoft.com/office/powerpoint/2010/main" val="2900472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1</a:t>
            </a:fld>
            <a:endParaRPr lang="en-GB"/>
          </a:p>
        </p:txBody>
      </p:sp>
    </p:spTree>
    <p:extLst>
      <p:ext uri="{BB962C8B-B14F-4D97-AF65-F5344CB8AC3E}">
        <p14:creationId xmlns:p14="http://schemas.microsoft.com/office/powerpoint/2010/main" val="1794030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841F441-4608-453E-8AF1-23C07E1B4A54}" type="slidenum">
              <a:rPr lang="fr-FR" smtClean="0"/>
              <a:t>10</a:t>
            </a:fld>
            <a:endParaRPr lang="fr-FR"/>
          </a:p>
        </p:txBody>
      </p:sp>
    </p:spTree>
    <p:extLst>
      <p:ext uri="{BB962C8B-B14F-4D97-AF65-F5344CB8AC3E}">
        <p14:creationId xmlns:p14="http://schemas.microsoft.com/office/powerpoint/2010/main" val="96245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11</a:t>
            </a:fld>
            <a:endParaRPr lang="en-GB"/>
          </a:p>
        </p:txBody>
      </p:sp>
    </p:spTree>
    <p:extLst>
      <p:ext uri="{BB962C8B-B14F-4D97-AF65-F5344CB8AC3E}">
        <p14:creationId xmlns:p14="http://schemas.microsoft.com/office/powerpoint/2010/main" val="1669610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12</a:t>
            </a:fld>
            <a:endParaRPr lang="en-GB"/>
          </a:p>
        </p:txBody>
      </p:sp>
    </p:spTree>
    <p:extLst>
      <p:ext uri="{BB962C8B-B14F-4D97-AF65-F5344CB8AC3E}">
        <p14:creationId xmlns:p14="http://schemas.microsoft.com/office/powerpoint/2010/main" val="192066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13</a:t>
            </a:fld>
            <a:endParaRPr lang="en-GB"/>
          </a:p>
        </p:txBody>
      </p:sp>
    </p:spTree>
    <p:extLst>
      <p:ext uri="{BB962C8B-B14F-4D97-AF65-F5344CB8AC3E}">
        <p14:creationId xmlns:p14="http://schemas.microsoft.com/office/powerpoint/2010/main" val="2551751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14</a:t>
            </a:fld>
            <a:endParaRPr lang="en-GB"/>
          </a:p>
        </p:txBody>
      </p:sp>
    </p:spTree>
    <p:extLst>
      <p:ext uri="{BB962C8B-B14F-4D97-AF65-F5344CB8AC3E}">
        <p14:creationId xmlns:p14="http://schemas.microsoft.com/office/powerpoint/2010/main" val="139008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15</a:t>
            </a:fld>
            <a:endParaRPr lang="en-GB"/>
          </a:p>
        </p:txBody>
      </p:sp>
    </p:spTree>
    <p:extLst>
      <p:ext uri="{BB962C8B-B14F-4D97-AF65-F5344CB8AC3E}">
        <p14:creationId xmlns:p14="http://schemas.microsoft.com/office/powerpoint/2010/main" val="506282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16</a:t>
            </a:fld>
            <a:endParaRPr lang="en-GB"/>
          </a:p>
        </p:txBody>
      </p:sp>
    </p:spTree>
    <p:extLst>
      <p:ext uri="{BB962C8B-B14F-4D97-AF65-F5344CB8AC3E}">
        <p14:creationId xmlns:p14="http://schemas.microsoft.com/office/powerpoint/2010/main" val="1184872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17</a:t>
            </a:fld>
            <a:endParaRPr lang="en-GB"/>
          </a:p>
        </p:txBody>
      </p:sp>
    </p:spTree>
    <p:extLst>
      <p:ext uri="{BB962C8B-B14F-4D97-AF65-F5344CB8AC3E}">
        <p14:creationId xmlns:p14="http://schemas.microsoft.com/office/powerpoint/2010/main" val="3629241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18</a:t>
            </a:fld>
            <a:endParaRPr lang="en-GB"/>
          </a:p>
        </p:txBody>
      </p:sp>
    </p:spTree>
    <p:extLst>
      <p:ext uri="{BB962C8B-B14F-4D97-AF65-F5344CB8AC3E}">
        <p14:creationId xmlns:p14="http://schemas.microsoft.com/office/powerpoint/2010/main" val="1827427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19</a:t>
            </a:fld>
            <a:endParaRPr lang="en-GB"/>
          </a:p>
        </p:txBody>
      </p:sp>
    </p:spTree>
    <p:extLst>
      <p:ext uri="{BB962C8B-B14F-4D97-AF65-F5344CB8AC3E}">
        <p14:creationId xmlns:p14="http://schemas.microsoft.com/office/powerpoint/2010/main" val="251796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smtClean="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2</a:t>
            </a:fld>
            <a:endParaRPr lang="en-GB"/>
          </a:p>
        </p:txBody>
      </p:sp>
    </p:spTree>
    <p:extLst>
      <p:ext uri="{BB962C8B-B14F-4D97-AF65-F5344CB8AC3E}">
        <p14:creationId xmlns:p14="http://schemas.microsoft.com/office/powerpoint/2010/main" val="3041135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20</a:t>
            </a:fld>
            <a:endParaRPr lang="en-GB"/>
          </a:p>
        </p:txBody>
      </p:sp>
    </p:spTree>
    <p:extLst>
      <p:ext uri="{BB962C8B-B14F-4D97-AF65-F5344CB8AC3E}">
        <p14:creationId xmlns:p14="http://schemas.microsoft.com/office/powerpoint/2010/main" val="2221865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841F441-4608-453E-8AF1-23C07E1B4A54}" type="slidenum">
              <a:rPr lang="fr-FR" smtClean="0"/>
              <a:t>3</a:t>
            </a:fld>
            <a:endParaRPr lang="fr-FR"/>
          </a:p>
        </p:txBody>
      </p:sp>
    </p:spTree>
    <p:extLst>
      <p:ext uri="{BB962C8B-B14F-4D97-AF65-F5344CB8AC3E}">
        <p14:creationId xmlns:p14="http://schemas.microsoft.com/office/powerpoint/2010/main" val="1750936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9841F441-4608-453E-8AF1-23C07E1B4A54}" type="slidenum">
              <a:rPr lang="fr-FR" smtClean="0"/>
              <a:t>4</a:t>
            </a:fld>
            <a:endParaRPr lang="fr-FR"/>
          </a:p>
        </p:txBody>
      </p:sp>
    </p:spTree>
    <p:extLst>
      <p:ext uri="{BB962C8B-B14F-4D97-AF65-F5344CB8AC3E}">
        <p14:creationId xmlns:p14="http://schemas.microsoft.com/office/powerpoint/2010/main" val="782712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5</a:t>
            </a:fld>
            <a:endParaRPr lang="en-GB"/>
          </a:p>
        </p:txBody>
      </p:sp>
    </p:spTree>
    <p:extLst>
      <p:ext uri="{BB962C8B-B14F-4D97-AF65-F5344CB8AC3E}">
        <p14:creationId xmlns:p14="http://schemas.microsoft.com/office/powerpoint/2010/main" val="3273425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6</a:t>
            </a:fld>
            <a:endParaRPr lang="en-GB"/>
          </a:p>
        </p:txBody>
      </p:sp>
    </p:spTree>
    <p:extLst>
      <p:ext uri="{BB962C8B-B14F-4D97-AF65-F5344CB8AC3E}">
        <p14:creationId xmlns:p14="http://schemas.microsoft.com/office/powerpoint/2010/main" val="3840003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71C8E2F-8665-4496-A0AD-6E8AF711E059}" type="slidenum">
              <a:rPr lang="en-GB" smtClean="0"/>
              <a:t>7</a:t>
            </a:fld>
            <a:endParaRPr lang="en-GB"/>
          </a:p>
        </p:txBody>
      </p:sp>
    </p:spTree>
    <p:extLst>
      <p:ext uri="{BB962C8B-B14F-4D97-AF65-F5344CB8AC3E}">
        <p14:creationId xmlns:p14="http://schemas.microsoft.com/office/powerpoint/2010/main" val="3862389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841F441-4608-453E-8AF1-23C07E1B4A54}" type="slidenum">
              <a:rPr lang="fr-FR" smtClean="0"/>
              <a:t>8</a:t>
            </a:fld>
            <a:endParaRPr lang="fr-FR"/>
          </a:p>
        </p:txBody>
      </p:sp>
    </p:spTree>
    <p:extLst>
      <p:ext uri="{BB962C8B-B14F-4D97-AF65-F5344CB8AC3E}">
        <p14:creationId xmlns:p14="http://schemas.microsoft.com/office/powerpoint/2010/main" val="2697840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841F441-4608-453E-8AF1-23C07E1B4A54}" type="slidenum">
              <a:rPr lang="fr-FR" smtClean="0"/>
              <a:t>9</a:t>
            </a:fld>
            <a:endParaRPr lang="fr-FR"/>
          </a:p>
        </p:txBody>
      </p:sp>
    </p:spTree>
    <p:extLst>
      <p:ext uri="{BB962C8B-B14F-4D97-AF65-F5344CB8AC3E}">
        <p14:creationId xmlns:p14="http://schemas.microsoft.com/office/powerpoint/2010/main" val="3540577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 Version 2">
    <p:bg>
      <p:bgPr>
        <a:solidFill>
          <a:srgbClr val="00A3A6"/>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F33C8C-4663-47F8-AAC2-AA7669DF2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1852" y="1272218"/>
            <a:ext cx="1546667" cy="417778"/>
          </a:xfrm>
          <a:prstGeom prst="rect">
            <a:avLst/>
          </a:prstGeom>
        </p:spPr>
      </p:pic>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2837638"/>
            <a:ext cx="4076190" cy="2790476"/>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9315" y="2825325"/>
            <a:ext cx="314286" cy="428572"/>
          </a:xfrm>
          <a:prstGeom prst="rect">
            <a:avLst/>
          </a:prstGeom>
        </p:spPr>
      </p:pic>
      <p:sp>
        <p:nvSpPr>
          <p:cNvPr id="7" name="Rectangle 6">
            <a:extLst>
              <a:ext uri="{FF2B5EF4-FFF2-40B4-BE49-F238E27FC236}">
                <a16:creationId xmlns:a16="http://schemas.microsoft.com/office/drawing/2014/main" id="{0A9A26A8-F041-4097-AF69-174D33070FC9}"/>
              </a:ext>
            </a:extLst>
          </p:cNvPr>
          <p:cNvSpPr/>
          <p:nvPr userDrawn="1"/>
        </p:nvSpPr>
        <p:spPr>
          <a:xfrm>
            <a:off x="0" y="5994603"/>
            <a:ext cx="12192000" cy="86452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767207"/>
            <a:ext cx="9144000" cy="1057708"/>
          </a:xfrm>
          <a:prstGeom prst="rect">
            <a:avLst/>
          </a:prstGeom>
        </p:spPr>
        <p:txBody>
          <a:bodyPr anchor="t" anchorCtr="0">
            <a:normAutofit/>
          </a:bodyPr>
          <a:lstStyle>
            <a:lvl1pPr marL="0" indent="0" algn="l">
              <a:buFontTx/>
              <a:buNone/>
              <a:defRPr sz="3600">
                <a:solidFill>
                  <a:schemeClr val="bg1"/>
                </a:solidFill>
              </a:defRPr>
            </a:lvl1pPr>
          </a:lstStyle>
          <a:p>
            <a:r>
              <a:rPr lang="fr-FR" smtClean="0"/>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634445"/>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smtClean="0"/>
              <a:t>Modifier le style des sous-titres du masque</a:t>
            </a:r>
            <a:endParaRPr lang="en-US" dirty="0"/>
          </a:p>
        </p:txBody>
      </p:sp>
    </p:spTree>
    <p:extLst>
      <p:ext uri="{BB962C8B-B14F-4D97-AF65-F5344CB8AC3E}">
        <p14:creationId xmlns:p14="http://schemas.microsoft.com/office/powerpoint/2010/main" val="32606443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8429" y="365132"/>
            <a:ext cx="1755371" cy="5811839"/>
          </a:xfrm>
          <a:prstGeom prst="rect">
            <a:avLst/>
          </a:prstGeo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10" y="365132"/>
            <a:ext cx="8241047" cy="5811839"/>
          </a:xfrm>
          <a:prstGeom prst="rect">
            <a:avLst/>
          </a:prstGeo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Subtitle 2">
            <a:extLst>
              <a:ext uri="{FF2B5EF4-FFF2-40B4-BE49-F238E27FC236}">
                <a16:creationId xmlns:a16="http://schemas.microsoft.com/office/drawing/2014/main" id="{F0C85A8C-AE66-4CB1-AC77-8A0677F197D5}"/>
              </a:ext>
            </a:extLst>
          </p:cNvPr>
          <p:cNvSpPr>
            <a:spLocks noGrp="1"/>
          </p:cNvSpPr>
          <p:nvPr>
            <p:ph type="subTitle" idx="10"/>
          </p:nvPr>
        </p:nvSpPr>
        <p:spPr>
          <a:xfrm rot="5400000">
            <a:off x="6626017" y="2818371"/>
            <a:ext cx="5811839" cy="90535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smtClean="0"/>
              <a:t>Modifier le style des sous-titres du masque</a:t>
            </a:r>
            <a:endParaRPr lang="en-US" dirty="0"/>
          </a:p>
        </p:txBody>
      </p:sp>
    </p:spTree>
    <p:extLst>
      <p:ext uri="{BB962C8B-B14F-4D97-AF65-F5344CB8AC3E}">
        <p14:creationId xmlns:p14="http://schemas.microsoft.com/office/powerpoint/2010/main" val="221531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age classique">
    <p:spTree>
      <p:nvGrpSpPr>
        <p:cNvPr id="1" name=""/>
        <p:cNvGrpSpPr/>
        <p:nvPr/>
      </p:nvGrpSpPr>
      <p:grpSpPr>
        <a:xfrm>
          <a:off x="0" y="0"/>
          <a:ext cx="0" cy="0"/>
          <a:chOff x="0" y="0"/>
          <a:chExt cx="0" cy="0"/>
        </a:xfrm>
      </p:grpSpPr>
      <p:sp>
        <p:nvSpPr>
          <p:cNvPr id="2" name="Title 1"/>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smtClean="0"/>
              <a:t>Modifiez le style du titre</a:t>
            </a:r>
            <a:endParaRPr lang="en-US" dirty="0"/>
          </a:p>
        </p:txBody>
      </p:sp>
      <p:sp>
        <p:nvSpPr>
          <p:cNvPr id="3" name="Text Placeholder 2"/>
          <p:cNvSpPr>
            <a:spLocks noGrp="1"/>
          </p:cNvSpPr>
          <p:nvPr>
            <p:ph type="body" idx="1"/>
          </p:nvPr>
        </p:nvSpPr>
        <p:spPr>
          <a:xfrm>
            <a:off x="1122345" y="1537856"/>
            <a:ext cx="9680172" cy="4006733"/>
          </a:xfrm>
          <a:prstGeom prst="rect">
            <a:avLst/>
          </a:prstGeom>
        </p:spPr>
        <p:txBody>
          <a:bodyPr>
            <a:normAutofit/>
          </a:bodyPr>
          <a:lstStyle>
            <a:lvl1pPr marL="0" indent="0">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smtClean="0"/>
              <a:t>Modifier les styles du texte du masque</a:t>
            </a:r>
          </a:p>
        </p:txBody>
      </p:sp>
      <p:sp>
        <p:nvSpPr>
          <p:cNvPr id="7" name="Subtitle 2">
            <a:extLst>
              <a:ext uri="{FF2B5EF4-FFF2-40B4-BE49-F238E27FC236}">
                <a16:creationId xmlns:a16="http://schemas.microsoft.com/office/drawing/2014/main" id="{C77E12C6-00F3-439F-A2FE-1D2F0A604A8D}"/>
              </a:ext>
            </a:extLst>
          </p:cNvPr>
          <p:cNvSpPr>
            <a:spLocks noGrp="1"/>
          </p:cNvSpPr>
          <p:nvPr>
            <p:ph type="subTitle" idx="10"/>
          </p:nvPr>
        </p:nvSpPr>
        <p:spPr>
          <a:xfrm>
            <a:off x="1122336" y="858842"/>
            <a:ext cx="9680171"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smtClean="0"/>
              <a:t>Modifier le style des sous-titres du masque</a:t>
            </a:r>
            <a:endParaRPr lang="en-US" dirty="0"/>
          </a:p>
        </p:txBody>
      </p:sp>
    </p:spTree>
    <p:extLst>
      <p:ext uri="{BB962C8B-B14F-4D97-AF65-F5344CB8AC3E}">
        <p14:creationId xmlns:p14="http://schemas.microsoft.com/office/powerpoint/2010/main" val="35713386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2336" y="1747095"/>
            <a:ext cx="9724504" cy="4009911"/>
          </a:xfrm>
          <a:prstGeom prst="rect">
            <a:avLst/>
          </a:prstGeom>
        </p:spPr>
        <p:txBody>
          <a:bodyPr/>
          <a:lstStyle>
            <a:lvl1pPr>
              <a:defRPr sz="2400" b="0"/>
            </a:lvl1pPr>
            <a:lvl2pPr>
              <a:defRPr sz="2200"/>
            </a:lvl2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smtClean="0"/>
              <a:t>Modifiez le style du titre</a:t>
            </a:r>
            <a:endParaRPr lang="en-US" dirty="0"/>
          </a:p>
        </p:txBody>
      </p:sp>
      <p:sp>
        <p:nvSpPr>
          <p:cNvPr id="10" name="Subtitle 2">
            <a:extLst>
              <a:ext uri="{FF2B5EF4-FFF2-40B4-BE49-F238E27FC236}">
                <a16:creationId xmlns:a16="http://schemas.microsoft.com/office/drawing/2014/main" id="{EA145E71-E6DC-460B-BD9E-537A5B24AA29}"/>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smtClean="0"/>
              <a:t>Modifier le style des sous-titres du masque</a:t>
            </a:r>
            <a:endParaRPr lang="en-US" dirty="0"/>
          </a:p>
        </p:txBody>
      </p:sp>
    </p:spTree>
    <p:extLst>
      <p:ext uri="{BB962C8B-B14F-4D97-AF65-F5344CB8AC3E}">
        <p14:creationId xmlns:p14="http://schemas.microsoft.com/office/powerpoint/2010/main" val="12280009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22336" y="1537860"/>
            <a:ext cx="4401589" cy="4351339"/>
          </a:xfrm>
          <a:prstGeom prst="rect">
            <a:avLst/>
          </a:prstGeom>
        </p:spPr>
        <p:txBody>
          <a:bodyPr/>
          <a:lstStyle>
            <a:lvl1pPr>
              <a:defRPr sz="2400"/>
            </a:lvl1pPr>
            <a:lvl2pPr>
              <a:defRPr sz="2200"/>
            </a:lvl2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45996" y="1537860"/>
            <a:ext cx="4401589" cy="4351339"/>
          </a:xfrm>
          <a:prstGeom prst="rect">
            <a:avLst/>
          </a:prstGeom>
        </p:spPr>
        <p:txBody>
          <a:bodyPr/>
          <a:lstStyle>
            <a:lvl1pPr>
              <a:defRPr sz="2400"/>
            </a:lvl1pPr>
            <a:lvl2pPr>
              <a:defRPr sz="2200"/>
            </a:lvl2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0" name="Title 1">
            <a:extLst>
              <a:ext uri="{FF2B5EF4-FFF2-40B4-BE49-F238E27FC236}">
                <a16:creationId xmlns:a16="http://schemas.microsoft.com/office/drawing/2014/main" id="{DF91C4CC-48F8-459E-8260-CB6FFD7E866E}"/>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smtClean="0"/>
              <a:t>Modifiez le style du titre</a:t>
            </a:r>
            <a:endParaRPr lang="en-US" dirty="0"/>
          </a:p>
        </p:txBody>
      </p:sp>
      <p:sp>
        <p:nvSpPr>
          <p:cNvPr id="11" name="Subtitle 2">
            <a:extLst>
              <a:ext uri="{FF2B5EF4-FFF2-40B4-BE49-F238E27FC236}">
                <a16:creationId xmlns:a16="http://schemas.microsoft.com/office/drawing/2014/main" id="{AFD9EB01-BC37-475E-8D86-8ADA8009556E}"/>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smtClean="0"/>
              <a:t>Modifier le style des sous-titres du masque</a:t>
            </a:r>
            <a:endParaRPr lang="en-US" dirty="0"/>
          </a:p>
        </p:txBody>
      </p:sp>
    </p:spTree>
    <p:extLst>
      <p:ext uri="{BB962C8B-B14F-4D97-AF65-F5344CB8AC3E}">
        <p14:creationId xmlns:p14="http://schemas.microsoft.com/office/powerpoint/2010/main" val="17954374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22336" y="1537860"/>
            <a:ext cx="4330297" cy="817595"/>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122336" y="2355454"/>
            <a:ext cx="4330297" cy="3369393"/>
          </a:xfrm>
          <a:prstGeom prst="rect">
            <a:avLst/>
          </a:prstGeom>
        </p:spPr>
        <p:txBody>
          <a:bodyPr/>
          <a:lstStyle>
            <a:lvl1pPr>
              <a:defRPr sz="2400"/>
            </a:lvl1pPr>
            <a:lvl2pPr>
              <a:defRPr sz="2000"/>
            </a:lvl2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04140" y="1537860"/>
            <a:ext cx="4351624" cy="817595"/>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104140" y="2355454"/>
            <a:ext cx="4351624" cy="3369393"/>
          </a:xfrm>
          <a:prstGeom prst="rect">
            <a:avLst/>
          </a:prstGeom>
        </p:spPr>
        <p:txBody>
          <a:bodyPr/>
          <a:lstStyle>
            <a:lvl1pPr>
              <a:defRPr sz="2400"/>
            </a:lvl1pPr>
            <a:lvl2pPr>
              <a:defRPr sz="2000"/>
            </a:lvl2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2" name="Title 1">
            <a:extLst>
              <a:ext uri="{FF2B5EF4-FFF2-40B4-BE49-F238E27FC236}">
                <a16:creationId xmlns:a16="http://schemas.microsoft.com/office/drawing/2014/main" id="{1F8A4CBC-A3CA-47B3-81F3-C727E04275D4}"/>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smtClean="0"/>
              <a:t>Modifiez le style du titre</a:t>
            </a:r>
            <a:endParaRPr lang="en-US" dirty="0"/>
          </a:p>
        </p:txBody>
      </p:sp>
      <p:sp>
        <p:nvSpPr>
          <p:cNvPr id="13" name="Subtitle 2">
            <a:extLst>
              <a:ext uri="{FF2B5EF4-FFF2-40B4-BE49-F238E27FC236}">
                <a16:creationId xmlns:a16="http://schemas.microsoft.com/office/drawing/2014/main" id="{B1D175C3-B714-432E-8A1F-D0A82822D0DC}"/>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smtClean="0"/>
              <a:t>Modifier le style des sous-titres du masque</a:t>
            </a:r>
            <a:endParaRPr lang="en-US" dirty="0"/>
          </a:p>
        </p:txBody>
      </p:sp>
    </p:spTree>
    <p:extLst>
      <p:ext uri="{BB962C8B-B14F-4D97-AF65-F5344CB8AC3E}">
        <p14:creationId xmlns:p14="http://schemas.microsoft.com/office/powerpoint/2010/main" val="16515269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1F39E2-47D4-4E2A-8889-FBAB04A15B5A}"/>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smtClean="0"/>
              <a:t>Modifiez le style du titre</a:t>
            </a:r>
            <a:endParaRPr lang="en-US" dirty="0"/>
          </a:p>
        </p:txBody>
      </p:sp>
    </p:spTree>
    <p:extLst>
      <p:ext uri="{BB962C8B-B14F-4D97-AF65-F5344CB8AC3E}">
        <p14:creationId xmlns:p14="http://schemas.microsoft.com/office/powerpoint/2010/main" val="75234616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smtClean="0"/>
              <a:t>Modifiez le style du titre</a:t>
            </a:r>
            <a:endParaRPr lang="en-US" dirty="0"/>
          </a:p>
        </p:txBody>
      </p:sp>
      <p:sp>
        <p:nvSpPr>
          <p:cNvPr id="3" name="Content Placeholder 2"/>
          <p:cNvSpPr>
            <a:spLocks noGrp="1"/>
          </p:cNvSpPr>
          <p:nvPr>
            <p:ph idx="1"/>
          </p:nvPr>
        </p:nvSpPr>
        <p:spPr>
          <a:xfrm>
            <a:off x="5183188" y="581891"/>
            <a:ext cx="6172200" cy="5062452"/>
          </a:xfrm>
          <a:prstGeom prst="rect">
            <a:avLst/>
          </a:prstGeom>
        </p:spPr>
        <p:txBody>
          <a:bodyPr/>
          <a:lstStyle>
            <a:lvl1pPr>
              <a:defRPr sz="2400"/>
            </a:lvl1pPr>
            <a:lvl2pPr>
              <a:defRPr sz="20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8" name="Subtitle 2">
            <a:extLst>
              <a:ext uri="{FF2B5EF4-FFF2-40B4-BE49-F238E27FC236}">
                <a16:creationId xmlns:a16="http://schemas.microsoft.com/office/drawing/2014/main" id="{1A161D90-8CEB-43C5-B5C5-E16450DD9099}"/>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smtClean="0"/>
              <a:t>Modifier le style des sous-titres du masque</a:t>
            </a:r>
            <a:endParaRPr lang="en-US" dirty="0"/>
          </a:p>
        </p:txBody>
      </p:sp>
      <p:sp>
        <p:nvSpPr>
          <p:cNvPr id="9" name="Text Placeholder 2">
            <a:extLst>
              <a:ext uri="{FF2B5EF4-FFF2-40B4-BE49-F238E27FC236}">
                <a16:creationId xmlns:a16="http://schemas.microsoft.com/office/drawing/2014/main" id="{4B498EB6-14FF-4794-BB07-42C86721F093}"/>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smtClean="0"/>
              <a:t>Modifier les styles du texte du masque</a:t>
            </a:r>
          </a:p>
        </p:txBody>
      </p:sp>
    </p:spTree>
    <p:extLst>
      <p:ext uri="{BB962C8B-B14F-4D97-AF65-F5344CB8AC3E}">
        <p14:creationId xmlns:p14="http://schemas.microsoft.com/office/powerpoint/2010/main" val="34814446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581894"/>
            <a:ext cx="6172200" cy="503751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smtClean="0"/>
              <a:t>Cliquez sur l'icône pour ajouter une image</a:t>
            </a:r>
            <a:endParaRPr lang="en-US" dirty="0"/>
          </a:p>
        </p:txBody>
      </p:sp>
      <p:sp>
        <p:nvSpPr>
          <p:cNvPr id="13" name="Title 1">
            <a:extLst>
              <a:ext uri="{FF2B5EF4-FFF2-40B4-BE49-F238E27FC236}">
                <a16:creationId xmlns:a16="http://schemas.microsoft.com/office/drawing/2014/main" id="{934FCCB7-9322-4303-8EEA-24D510DAF421}"/>
              </a:ext>
            </a:extLst>
          </p:cNvPr>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smtClean="0"/>
              <a:t>Modifiez le style du titre</a:t>
            </a:r>
            <a:endParaRPr lang="en-US" dirty="0"/>
          </a:p>
        </p:txBody>
      </p:sp>
      <p:sp>
        <p:nvSpPr>
          <p:cNvPr id="14" name="Subtitle 2">
            <a:extLst>
              <a:ext uri="{FF2B5EF4-FFF2-40B4-BE49-F238E27FC236}">
                <a16:creationId xmlns:a16="http://schemas.microsoft.com/office/drawing/2014/main" id="{902AEB53-71C1-4969-9341-68037EF54F31}"/>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smtClean="0"/>
              <a:t>Modifier le style des sous-titres du masque</a:t>
            </a:r>
            <a:endParaRPr lang="en-US" dirty="0"/>
          </a:p>
        </p:txBody>
      </p:sp>
      <p:sp>
        <p:nvSpPr>
          <p:cNvPr id="15" name="Text Placeholder 2">
            <a:extLst>
              <a:ext uri="{FF2B5EF4-FFF2-40B4-BE49-F238E27FC236}">
                <a16:creationId xmlns:a16="http://schemas.microsoft.com/office/drawing/2014/main" id="{98FA8FB2-CADF-4B7B-9982-D532987D5500}"/>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smtClean="0"/>
              <a:t>Modifier les styles du texte du masque</a:t>
            </a:r>
          </a:p>
        </p:txBody>
      </p:sp>
    </p:spTree>
    <p:extLst>
      <p:ext uri="{BB962C8B-B14F-4D97-AF65-F5344CB8AC3E}">
        <p14:creationId xmlns:p14="http://schemas.microsoft.com/office/powerpoint/2010/main" val="3895553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texte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57660" y="1424048"/>
            <a:ext cx="9713421" cy="4413334"/>
          </a:xfrm>
          <a:prstGeom prst="rect">
            <a:avLst/>
          </a:prstGeom>
        </p:spPr>
        <p:txBody>
          <a:bodyPr vert="eaVert"/>
          <a:lstStyle>
            <a:lvl1pPr>
              <a:defRPr sz="2400"/>
            </a:lvl1pPr>
            <a:lvl2pPr>
              <a:defRPr sz="2200"/>
            </a:lvl2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9" name="Title 1">
            <a:extLst>
              <a:ext uri="{FF2B5EF4-FFF2-40B4-BE49-F238E27FC236}">
                <a16:creationId xmlns:a16="http://schemas.microsoft.com/office/drawing/2014/main" id="{240E54DF-C1EA-4882-A6F1-99592839EE54}"/>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smtClean="0"/>
              <a:t>Modifiez le style du titre</a:t>
            </a:r>
            <a:endParaRPr lang="en-US" dirty="0"/>
          </a:p>
        </p:txBody>
      </p:sp>
      <p:sp>
        <p:nvSpPr>
          <p:cNvPr id="10" name="Subtitle 2">
            <a:extLst>
              <a:ext uri="{FF2B5EF4-FFF2-40B4-BE49-F238E27FC236}">
                <a16:creationId xmlns:a16="http://schemas.microsoft.com/office/drawing/2014/main" id="{81A144AD-A97F-4337-A396-D74ADA0CB30F}"/>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smtClean="0"/>
              <a:t>Modifier le style des sous-titres du masque</a:t>
            </a:r>
            <a:endParaRPr lang="en-US" dirty="0"/>
          </a:p>
        </p:txBody>
      </p:sp>
    </p:spTree>
    <p:extLst>
      <p:ext uri="{BB962C8B-B14F-4D97-AF65-F5344CB8AC3E}">
        <p14:creationId xmlns:p14="http://schemas.microsoft.com/office/powerpoint/2010/main" val="64354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984AF6-CFFF-410E-AD4D-4FAE1D461EF2}"/>
              </a:ext>
            </a:extLst>
          </p:cNvPr>
          <p:cNvSpPr>
            <a:spLocks noGrp="1"/>
          </p:cNvSpPr>
          <p:nvPr>
            <p:ph type="title"/>
          </p:nvPr>
        </p:nvSpPr>
        <p:spPr>
          <a:xfrm>
            <a:off x="628650" y="365126"/>
            <a:ext cx="7886700" cy="765405"/>
          </a:xfrm>
          <a:prstGeom prst="rect">
            <a:avLst/>
          </a:prstGeom>
        </p:spPr>
        <p:txBody>
          <a:bodyPr vert="horz" lIns="0" tIns="46800" rIns="91440" bIns="45720" rtlCol="0" anchor="ctr">
            <a:normAutofit/>
          </a:bodyPr>
          <a:lstStyle/>
          <a:p>
            <a:r>
              <a:rPr lang="fr-FR" dirty="0"/>
              <a:t>Modifiez le style du titre</a:t>
            </a:r>
            <a:endParaRPr lang="en-US" dirty="0"/>
          </a:p>
        </p:txBody>
      </p:sp>
      <p:sp>
        <p:nvSpPr>
          <p:cNvPr id="12" name="Text Placeholder 2">
            <a:extLst>
              <a:ext uri="{FF2B5EF4-FFF2-40B4-BE49-F238E27FC236}">
                <a16:creationId xmlns:a16="http://schemas.microsoft.com/office/drawing/2014/main" id="{2D6F15B8-BCC4-4139-B523-9F37938B7A35}"/>
              </a:ext>
            </a:extLst>
          </p:cNvPr>
          <p:cNvSpPr>
            <a:spLocks noGrp="1"/>
          </p:cNvSpPr>
          <p:nvPr>
            <p:ph type="body" idx="1"/>
          </p:nvPr>
        </p:nvSpPr>
        <p:spPr>
          <a:xfrm>
            <a:off x="628650" y="1424045"/>
            <a:ext cx="7886700" cy="200495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3" name="ZoneTexte 12">
            <a:extLst>
              <a:ext uri="{FF2B5EF4-FFF2-40B4-BE49-F238E27FC236}">
                <a16:creationId xmlns:a16="http://schemas.microsoft.com/office/drawing/2014/main" id="{D85EF67C-DB3C-4ADC-829F-14D87A8664F8}"/>
              </a:ext>
            </a:extLst>
          </p:cNvPr>
          <p:cNvSpPr txBox="1"/>
          <p:nvPr userDrawn="1"/>
        </p:nvSpPr>
        <p:spPr>
          <a:xfrm>
            <a:off x="9923119" y="6337738"/>
            <a:ext cx="2088931" cy="276999"/>
          </a:xfrm>
          <a:prstGeom prst="rect">
            <a:avLst/>
          </a:prstGeom>
          <a:noFill/>
        </p:spPr>
        <p:txBody>
          <a:bodyPr wrap="square" rtlCol="0">
            <a:spAutoFit/>
          </a:bodyPr>
          <a:lstStyle/>
          <a:p>
            <a:pPr algn="r"/>
            <a:r>
              <a:rPr lang="fr-FR" sz="1200" b="0" dirty="0">
                <a:solidFill>
                  <a:srgbClr val="00A3A6"/>
                </a:solidFill>
                <a:latin typeface="Raleway" panose="020B0503030101060003" pitchFamily="34" charset="0"/>
              </a:rPr>
              <a:t>p. </a:t>
            </a:r>
            <a:fld id="{10B4F56D-375A-4CA4-ABA3-E73F3ECBB440}" type="slidenum">
              <a:rPr lang="fr-FR" sz="1200" b="0" smtClean="0">
                <a:solidFill>
                  <a:srgbClr val="00A3A6"/>
                </a:solidFill>
                <a:latin typeface="Raleway" panose="020B0503030101060003" pitchFamily="34" charset="0"/>
              </a:rPr>
              <a:pPr algn="r"/>
              <a:t>‹N°›</a:t>
            </a:fld>
            <a:endParaRPr lang="fr-FR" sz="1200" b="0" dirty="0">
              <a:solidFill>
                <a:srgbClr val="00A3A6"/>
              </a:solidFill>
              <a:latin typeface="Raleway" panose="020B0503030101060003" pitchFamily="34" charset="0"/>
            </a:endParaRPr>
          </a:p>
        </p:txBody>
      </p:sp>
      <p:pic>
        <p:nvPicPr>
          <p:cNvPr id="14" name="Image 13">
            <a:extLst>
              <a:ext uri="{FF2B5EF4-FFF2-40B4-BE49-F238E27FC236}">
                <a16:creationId xmlns:a16="http://schemas.microsoft.com/office/drawing/2014/main" id="{C31A273F-8B3B-4FFA-A6A7-5A556F5FD6D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076187"/>
            <a:ext cx="2000250" cy="800100"/>
          </a:xfrm>
          <a:prstGeom prst="rect">
            <a:avLst/>
          </a:prstGeom>
        </p:spPr>
      </p:pic>
      <p:sp>
        <p:nvSpPr>
          <p:cNvPr id="15" name="ZoneTexte 14">
            <a:extLst>
              <a:ext uri="{FF2B5EF4-FFF2-40B4-BE49-F238E27FC236}">
                <a16:creationId xmlns:a16="http://schemas.microsoft.com/office/drawing/2014/main" id="{DB30FD33-E435-4A46-B168-E07C4F5FE24A}"/>
              </a:ext>
            </a:extLst>
          </p:cNvPr>
          <p:cNvSpPr txBox="1"/>
          <p:nvPr userDrawn="1"/>
        </p:nvSpPr>
        <p:spPr>
          <a:xfrm>
            <a:off x="1142998" y="6350734"/>
            <a:ext cx="7188201" cy="246221"/>
          </a:xfrm>
          <a:prstGeom prst="rect">
            <a:avLst/>
          </a:prstGeom>
          <a:noFill/>
        </p:spPr>
        <p:txBody>
          <a:bodyPr wrap="square" rtlCol="0">
            <a:spAutoFit/>
          </a:bodyPr>
          <a:lstStyle/>
          <a:p>
            <a:r>
              <a:rPr lang="fr-FR" sz="1000" dirty="0" smtClean="0">
                <a:solidFill>
                  <a:srgbClr val="275662"/>
                </a:solidFill>
                <a:latin typeface="+mn-lt"/>
              </a:rPr>
              <a:t>Le projet HYDRODEMO – Evaluation de l’aléa torrentiel : hydrologie et transport solide des petits bassins versants de montagne</a:t>
            </a:r>
            <a:endParaRPr lang="fr-FR" sz="1000" dirty="0">
              <a:solidFill>
                <a:srgbClr val="275662"/>
              </a:solidFill>
              <a:latin typeface="+mn-lt"/>
            </a:endParaRPr>
          </a:p>
        </p:txBody>
      </p:sp>
      <p:sp>
        <p:nvSpPr>
          <p:cNvPr id="16" name="ZoneTexte 15">
            <a:extLst>
              <a:ext uri="{FF2B5EF4-FFF2-40B4-BE49-F238E27FC236}">
                <a16:creationId xmlns:a16="http://schemas.microsoft.com/office/drawing/2014/main" id="{8EB41401-1E18-450D-B56F-5BE5E627703C}"/>
              </a:ext>
            </a:extLst>
          </p:cNvPr>
          <p:cNvSpPr txBox="1"/>
          <p:nvPr userDrawn="1"/>
        </p:nvSpPr>
        <p:spPr>
          <a:xfrm>
            <a:off x="1142999" y="6533137"/>
            <a:ext cx="6716110" cy="253916"/>
          </a:xfrm>
          <a:prstGeom prst="rect">
            <a:avLst/>
          </a:prstGeom>
          <a:noFill/>
        </p:spPr>
        <p:txBody>
          <a:bodyPr wrap="square" rtlCol="0">
            <a:spAutoFit/>
          </a:bodyPr>
          <a:lstStyle/>
          <a:p>
            <a:r>
              <a:rPr lang="fr-FR" sz="1000" dirty="0" smtClean="0">
                <a:solidFill>
                  <a:srgbClr val="00A3A6"/>
                </a:solidFill>
                <a:latin typeface="+mj-lt"/>
              </a:rPr>
              <a:t>27/04/2021 – séminaire « Projet HYDRODEMO »</a:t>
            </a:r>
            <a:endParaRPr lang="fr-FR" sz="1000" dirty="0">
              <a:solidFill>
                <a:srgbClr val="00A3A6"/>
              </a:solidFill>
              <a:latin typeface="+mj-lt"/>
            </a:endParaRPr>
          </a:p>
        </p:txBody>
      </p:sp>
    </p:spTree>
    <p:extLst>
      <p:ext uri="{BB962C8B-B14F-4D97-AF65-F5344CB8AC3E}">
        <p14:creationId xmlns:p14="http://schemas.microsoft.com/office/powerpoint/2010/main" val="3994730732"/>
      </p:ext>
    </p:extLst>
  </p:cSld>
  <p:clrMap bg1="lt1" tx1="dk1" bg2="lt2" tx2="dk2" accent1="accent1" accent2="accent2" accent3="accent3" accent4="accent4" accent5="accent5" accent6="accent6" hlink="hlink" folHlink="folHlink"/>
  <p:sldLayoutIdLst>
    <p:sldLayoutId id="2147483673" r:id="rId1"/>
    <p:sldLayoutId id="2147483687" r:id="rId2"/>
    <p:sldLayoutId id="2147483662" r:id="rId3"/>
    <p:sldLayoutId id="2147483664" r:id="rId4"/>
    <p:sldLayoutId id="2147483665" r:id="rId5"/>
    <p:sldLayoutId id="2147483666" r:id="rId6"/>
    <p:sldLayoutId id="2147483668" r:id="rId7"/>
    <p:sldLayoutId id="2147483669" r:id="rId8"/>
    <p:sldLayoutId id="2147483670" r:id="rId9"/>
    <p:sldLayoutId id="2147483671" r:id="rId10"/>
  </p:sldLayoutIdLst>
  <p:timing>
    <p:tnLst>
      <p:par>
        <p:cTn id="1" dur="indefinite" restart="never" nodeType="tmRoot"/>
      </p:par>
    </p:tnLst>
  </p:timing>
  <p:txStyles>
    <p:titleStyle>
      <a:lvl1pPr marL="457200" indent="-457200" algn="l" defTabSz="914400" rtl="0" eaLnBrk="1" latinLnBrk="0" hangingPunct="1">
        <a:lnSpc>
          <a:spcPct val="90000"/>
        </a:lnSpc>
        <a:spcBef>
          <a:spcPct val="0"/>
        </a:spcBef>
        <a:buFontTx/>
        <a:buBlip>
          <a:blip r:embed="rId13"/>
        </a:buBlip>
        <a:defRPr sz="3000" b="1" kern="1200">
          <a:solidFill>
            <a:srgbClr val="00A3A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01842" y="2767207"/>
            <a:ext cx="9790157" cy="1057708"/>
          </a:xfrm>
        </p:spPr>
        <p:txBody>
          <a:bodyPr>
            <a:normAutofit fontScale="90000"/>
          </a:bodyPr>
          <a:lstStyle/>
          <a:p>
            <a:r>
              <a:rPr lang="fr-FR" dirty="0" smtClean="0"/>
              <a:t>Action 3 : Relier la fourniture sédimentaire aux caractéristiques morphologiques et hydrologiques des bassins versant</a:t>
            </a:r>
            <a:endParaRPr lang="en-GB"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24226"/>
            <a:ext cx="12192000" cy="2033774"/>
          </a:xfrm>
          <a:prstGeom prst="rect">
            <a:avLst/>
          </a:prstGeom>
        </p:spPr>
      </p:pic>
    </p:spTree>
    <p:extLst>
      <p:ext uri="{BB962C8B-B14F-4D97-AF65-F5344CB8AC3E}">
        <p14:creationId xmlns:p14="http://schemas.microsoft.com/office/powerpoint/2010/main" val="1328929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13967" y="741139"/>
            <a:ext cx="3013704" cy="2465020"/>
          </a:xfrm>
          <a:prstGeom prst="rect">
            <a:avLst/>
          </a:prstGeom>
        </p:spPr>
      </p:pic>
      <p:pic>
        <p:nvPicPr>
          <p:cNvPr id="9" name="Imag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80402" y="744050"/>
            <a:ext cx="3010145" cy="2462109"/>
          </a:xfrm>
          <a:prstGeom prst="rect">
            <a:avLst/>
          </a:prstGeom>
        </p:spPr>
      </p:pic>
      <p:sp>
        <p:nvSpPr>
          <p:cNvPr id="15" name="ZoneTexte 14"/>
          <p:cNvSpPr txBox="1"/>
          <p:nvPr/>
        </p:nvSpPr>
        <p:spPr>
          <a:xfrm>
            <a:off x="5226327" y="376105"/>
            <a:ext cx="4481689" cy="369332"/>
          </a:xfrm>
          <a:prstGeom prst="rect">
            <a:avLst/>
          </a:prstGeom>
          <a:noFill/>
        </p:spPr>
        <p:txBody>
          <a:bodyPr wrap="square" rtlCol="0">
            <a:spAutoFit/>
          </a:bodyPr>
          <a:lstStyle/>
          <a:p>
            <a:r>
              <a:rPr lang="fr-FR" i="1" dirty="0" smtClean="0"/>
              <a:t>Torrent la </a:t>
            </a:r>
            <a:r>
              <a:rPr lang="fr-FR" i="1" dirty="0" err="1" smtClean="0"/>
              <a:t>Ravoire</a:t>
            </a:r>
            <a:endParaRPr lang="fr-FR" i="1" dirty="0"/>
          </a:p>
        </p:txBody>
      </p:sp>
      <p:sp>
        <p:nvSpPr>
          <p:cNvPr id="16" name="ZoneTexte 15"/>
          <p:cNvSpPr txBox="1"/>
          <p:nvPr/>
        </p:nvSpPr>
        <p:spPr>
          <a:xfrm>
            <a:off x="9043574" y="374066"/>
            <a:ext cx="4481689" cy="369332"/>
          </a:xfrm>
          <a:prstGeom prst="rect">
            <a:avLst/>
          </a:prstGeom>
          <a:noFill/>
        </p:spPr>
        <p:txBody>
          <a:bodyPr wrap="square" rtlCol="0">
            <a:spAutoFit/>
          </a:bodyPr>
          <a:lstStyle/>
          <a:p>
            <a:r>
              <a:rPr lang="fr-FR" i="1" dirty="0" smtClean="0"/>
              <a:t>Torrent la </a:t>
            </a:r>
            <a:r>
              <a:rPr lang="fr-FR" i="1" dirty="0" err="1" smtClean="0"/>
              <a:t>Maladière</a:t>
            </a:r>
            <a:endParaRPr lang="fr-FR" i="1" dirty="0"/>
          </a:p>
        </p:txBody>
      </p:sp>
      <p:sp>
        <p:nvSpPr>
          <p:cNvPr id="7" name="Titre 6"/>
          <p:cNvSpPr>
            <a:spLocks noGrp="1"/>
          </p:cNvSpPr>
          <p:nvPr>
            <p:ph type="title"/>
          </p:nvPr>
        </p:nvSpPr>
        <p:spPr>
          <a:xfrm>
            <a:off x="743192" y="149638"/>
            <a:ext cx="4670775" cy="1679162"/>
          </a:xfrm>
        </p:spPr>
        <p:txBody>
          <a:bodyPr>
            <a:normAutofit fontScale="90000"/>
          </a:bodyPr>
          <a:lstStyle/>
          <a:p>
            <a:r>
              <a:rPr lang="fr-FR" sz="3200" dirty="0"/>
              <a:t>Descriptions de caractéristiques géomorphologiques des bassins versants</a:t>
            </a:r>
            <a:br>
              <a:rPr lang="fr-FR" sz="3200" dirty="0"/>
            </a:br>
            <a:endParaRPr lang="en-GB" dirty="0"/>
          </a:p>
        </p:txBody>
      </p:sp>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l="8381" t="13170" r="7897" b="13453"/>
          <a:stretch/>
        </p:blipFill>
        <p:spPr>
          <a:xfrm>
            <a:off x="5447632" y="3541490"/>
            <a:ext cx="2980039" cy="2448567"/>
          </a:xfrm>
          <a:prstGeom prst="rect">
            <a:avLst/>
          </a:prstGeom>
        </p:spPr>
      </p:pic>
      <p:sp>
        <p:nvSpPr>
          <p:cNvPr id="23" name="ZoneTexte 22"/>
          <p:cNvSpPr txBox="1"/>
          <p:nvPr/>
        </p:nvSpPr>
        <p:spPr>
          <a:xfrm>
            <a:off x="5837991" y="3790352"/>
            <a:ext cx="1810512" cy="261610"/>
          </a:xfrm>
          <a:prstGeom prst="rect">
            <a:avLst/>
          </a:prstGeom>
          <a:noFill/>
        </p:spPr>
        <p:txBody>
          <a:bodyPr wrap="square" rtlCol="0">
            <a:spAutoFit/>
          </a:bodyPr>
          <a:lstStyle/>
          <a:p>
            <a:r>
              <a:rPr lang="fr-FR" sz="1100" i="1" dirty="0" smtClean="0"/>
              <a:t>Pente (m/m) = 0.162</a:t>
            </a:r>
            <a:endParaRPr lang="fr-FR" sz="1100" i="1" dirty="0"/>
          </a:p>
        </p:txBody>
      </p:sp>
      <p:sp>
        <p:nvSpPr>
          <p:cNvPr id="2" name="Triangle isocèle 1"/>
          <p:cNvSpPr/>
          <p:nvPr/>
        </p:nvSpPr>
        <p:spPr>
          <a:xfrm>
            <a:off x="8197850" y="1187450"/>
            <a:ext cx="229821" cy="24795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Triangle isocèle 11"/>
          <p:cNvSpPr/>
          <p:nvPr/>
        </p:nvSpPr>
        <p:spPr>
          <a:xfrm>
            <a:off x="5441756" y="2794000"/>
            <a:ext cx="229821" cy="24795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ZoneTexte 13"/>
          <p:cNvSpPr txBox="1"/>
          <p:nvPr/>
        </p:nvSpPr>
        <p:spPr>
          <a:xfrm>
            <a:off x="7170952" y="6112698"/>
            <a:ext cx="5698169" cy="307777"/>
          </a:xfrm>
          <a:prstGeom prst="rect">
            <a:avLst/>
          </a:prstGeom>
          <a:noFill/>
        </p:spPr>
        <p:txBody>
          <a:bodyPr wrap="square" rtlCol="0">
            <a:spAutoFit/>
          </a:bodyPr>
          <a:lstStyle/>
          <a:p>
            <a:r>
              <a:rPr lang="fr-FR" sz="1400" i="1" dirty="0" smtClean="0"/>
              <a:t>Pente du cours d’eau au droit de la plage de dépôt</a:t>
            </a:r>
            <a:endParaRPr lang="fr-FR" sz="1400" i="1" dirty="0"/>
          </a:p>
        </p:txBody>
      </p:sp>
      <p:sp>
        <p:nvSpPr>
          <p:cNvPr id="17" name="ZoneTexte 16"/>
          <p:cNvSpPr txBox="1"/>
          <p:nvPr/>
        </p:nvSpPr>
        <p:spPr>
          <a:xfrm>
            <a:off x="6281157" y="5859252"/>
            <a:ext cx="1810512" cy="261610"/>
          </a:xfrm>
          <a:prstGeom prst="rect">
            <a:avLst/>
          </a:prstGeom>
          <a:noFill/>
        </p:spPr>
        <p:txBody>
          <a:bodyPr wrap="square" rtlCol="0">
            <a:spAutoFit/>
          </a:bodyPr>
          <a:lstStyle/>
          <a:p>
            <a:r>
              <a:rPr lang="fr-FR" sz="1100" i="1" dirty="0" smtClean="0"/>
              <a:t>Distance (m)</a:t>
            </a:r>
            <a:endParaRPr lang="fr-FR" sz="1100" i="1" dirty="0"/>
          </a:p>
        </p:txBody>
      </p:sp>
      <p:sp>
        <p:nvSpPr>
          <p:cNvPr id="18" name="ZoneTexte 17"/>
          <p:cNvSpPr txBox="1"/>
          <p:nvPr/>
        </p:nvSpPr>
        <p:spPr>
          <a:xfrm rot="16200000">
            <a:off x="4387168" y="3980610"/>
            <a:ext cx="1810512" cy="261610"/>
          </a:xfrm>
          <a:prstGeom prst="rect">
            <a:avLst/>
          </a:prstGeom>
          <a:noFill/>
        </p:spPr>
        <p:txBody>
          <a:bodyPr wrap="square" rtlCol="0">
            <a:spAutoFit/>
          </a:bodyPr>
          <a:lstStyle/>
          <a:p>
            <a:r>
              <a:rPr lang="fr-FR" sz="1100" i="1" dirty="0" smtClean="0"/>
              <a:t>Altitude (m)</a:t>
            </a:r>
            <a:endParaRPr lang="fr-FR" sz="1100" i="1" dirty="0"/>
          </a:p>
        </p:txBody>
      </p:sp>
      <p:pic>
        <p:nvPicPr>
          <p:cNvPr id="10" name="Image 9"/>
          <p:cNvPicPr>
            <a:picLocks noChangeAspect="1"/>
          </p:cNvPicPr>
          <p:nvPr/>
        </p:nvPicPr>
        <p:blipFill rotWithShape="1">
          <a:blip r:embed="rId6">
            <a:extLst>
              <a:ext uri="{28A0092B-C50C-407E-A947-70E740481C1C}">
                <a14:useLocalDpi xmlns:a14="http://schemas.microsoft.com/office/drawing/2010/main" val="0"/>
              </a:ext>
            </a:extLst>
          </a:blip>
          <a:srcRect l="8593" t="17842" r="6086" b="13048"/>
          <a:stretch/>
        </p:blipFill>
        <p:spPr>
          <a:xfrm>
            <a:off x="8925194" y="3672944"/>
            <a:ext cx="3051342" cy="2317113"/>
          </a:xfrm>
          <a:prstGeom prst="rect">
            <a:avLst/>
          </a:prstGeom>
        </p:spPr>
      </p:pic>
      <p:sp>
        <p:nvSpPr>
          <p:cNvPr id="20" name="ZoneTexte 19"/>
          <p:cNvSpPr txBox="1"/>
          <p:nvPr/>
        </p:nvSpPr>
        <p:spPr>
          <a:xfrm>
            <a:off x="10020037" y="5904862"/>
            <a:ext cx="1810512" cy="261610"/>
          </a:xfrm>
          <a:prstGeom prst="rect">
            <a:avLst/>
          </a:prstGeom>
          <a:noFill/>
        </p:spPr>
        <p:txBody>
          <a:bodyPr wrap="square" rtlCol="0">
            <a:spAutoFit/>
          </a:bodyPr>
          <a:lstStyle/>
          <a:p>
            <a:r>
              <a:rPr lang="fr-FR" sz="1100" i="1" dirty="0" smtClean="0"/>
              <a:t>Distance (m)</a:t>
            </a:r>
            <a:endParaRPr lang="fr-FR" sz="1100" i="1" dirty="0"/>
          </a:p>
        </p:txBody>
      </p:sp>
      <p:sp>
        <p:nvSpPr>
          <p:cNvPr id="22" name="ZoneTexte 21"/>
          <p:cNvSpPr txBox="1"/>
          <p:nvPr/>
        </p:nvSpPr>
        <p:spPr>
          <a:xfrm rot="16200000">
            <a:off x="7915842" y="3986420"/>
            <a:ext cx="1810512" cy="261610"/>
          </a:xfrm>
          <a:prstGeom prst="rect">
            <a:avLst/>
          </a:prstGeom>
          <a:noFill/>
        </p:spPr>
        <p:txBody>
          <a:bodyPr wrap="square" rtlCol="0">
            <a:spAutoFit/>
          </a:bodyPr>
          <a:lstStyle/>
          <a:p>
            <a:r>
              <a:rPr lang="fr-FR" sz="1100" i="1" dirty="0" smtClean="0"/>
              <a:t>Altitude (m)</a:t>
            </a:r>
            <a:endParaRPr lang="fr-FR" sz="1100" i="1" dirty="0"/>
          </a:p>
        </p:txBody>
      </p:sp>
      <p:sp>
        <p:nvSpPr>
          <p:cNvPr id="24" name="ZoneTexte 23"/>
          <p:cNvSpPr txBox="1"/>
          <p:nvPr/>
        </p:nvSpPr>
        <p:spPr>
          <a:xfrm>
            <a:off x="9323844" y="3790352"/>
            <a:ext cx="1810512" cy="261610"/>
          </a:xfrm>
          <a:prstGeom prst="rect">
            <a:avLst/>
          </a:prstGeom>
          <a:noFill/>
        </p:spPr>
        <p:txBody>
          <a:bodyPr wrap="square" rtlCol="0">
            <a:spAutoFit/>
          </a:bodyPr>
          <a:lstStyle/>
          <a:p>
            <a:r>
              <a:rPr lang="fr-FR" sz="1100" i="1" dirty="0" smtClean="0"/>
              <a:t>Pente (m/m) = 0.079</a:t>
            </a:r>
            <a:endParaRPr lang="fr-FR" sz="1100" i="1" dirty="0"/>
          </a:p>
        </p:txBody>
      </p:sp>
      <mc:AlternateContent xmlns:mc="http://schemas.openxmlformats.org/markup-compatibility/2006" xmlns:a14="http://schemas.microsoft.com/office/drawing/2010/main">
        <mc:Choice Requires="a14">
          <p:sp>
            <p:nvSpPr>
              <p:cNvPr id="4" name="ZoneTexte 3"/>
              <p:cNvSpPr txBox="1"/>
              <p:nvPr/>
            </p:nvSpPr>
            <p:spPr>
              <a:xfrm>
                <a:off x="5289784" y="724927"/>
                <a:ext cx="2473885" cy="48032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1050" b="0" i="1" smtClean="0">
                          <a:latin typeface="Cambria Math" panose="02040503050406030204" pitchFamily="18" charset="0"/>
                        </a:rPr>
                        <m:t>𝑀𝑒𝑙𝑡𝑜𝑛</m:t>
                      </m:r>
                      <m:r>
                        <a:rPr lang="fr-FR" sz="1050" b="0" i="1" smtClean="0">
                          <a:latin typeface="Cambria Math" panose="02040503050406030204" pitchFamily="18" charset="0"/>
                        </a:rPr>
                        <m:t>= </m:t>
                      </m:r>
                      <m:f>
                        <m:fPr>
                          <m:ctrlPr>
                            <a:rPr lang="fr-FR" sz="1050" i="1">
                              <a:latin typeface="Cambria Math" panose="02040503050406030204" pitchFamily="18" charset="0"/>
                            </a:rPr>
                          </m:ctrlPr>
                        </m:fPr>
                        <m:num>
                          <m:r>
                            <a:rPr lang="fr-FR" sz="1050" b="0" i="1" smtClean="0">
                              <a:latin typeface="Cambria Math" panose="02040503050406030204" pitchFamily="18" charset="0"/>
                            </a:rPr>
                            <m:t>𝑍𝑚𝑎𝑥</m:t>
                          </m:r>
                          <m:r>
                            <a:rPr lang="fr-FR" sz="1050" i="1">
                              <a:latin typeface="Cambria Math" panose="02040503050406030204" pitchFamily="18" charset="0"/>
                            </a:rPr>
                            <m:t>−</m:t>
                          </m:r>
                          <m:r>
                            <a:rPr lang="fr-FR" sz="1050" b="0" i="1" smtClean="0">
                              <a:latin typeface="Cambria Math" panose="02040503050406030204" pitchFamily="18" charset="0"/>
                            </a:rPr>
                            <m:t>𝑍𝑒𝑥𝑢𝑡𝑜𝑖𝑟𝑒</m:t>
                          </m:r>
                        </m:num>
                        <m:den>
                          <m:rad>
                            <m:radPr>
                              <m:degHide m:val="on"/>
                              <m:ctrlPr>
                                <a:rPr lang="fr-FR" sz="1050" i="1">
                                  <a:latin typeface="Cambria Math" panose="02040503050406030204" pitchFamily="18" charset="0"/>
                                </a:rPr>
                              </m:ctrlPr>
                            </m:radPr>
                            <m:deg/>
                            <m:e>
                              <m:r>
                                <a:rPr lang="fr-FR" sz="1050" i="1">
                                  <a:latin typeface="Cambria Math" panose="02040503050406030204" pitchFamily="18" charset="0"/>
                                </a:rPr>
                                <m:t>𝑆𝑢𝑟𝑓𝑎𝑐𝑒</m:t>
                              </m:r>
                              <m:r>
                                <a:rPr lang="fr-FR" sz="1050" i="1">
                                  <a:latin typeface="Cambria Math" panose="02040503050406030204" pitchFamily="18" charset="0"/>
                                </a:rPr>
                                <m:t> </m:t>
                              </m:r>
                              <m:r>
                                <a:rPr lang="fr-FR" sz="1050" i="1">
                                  <a:latin typeface="Cambria Math" panose="02040503050406030204" pitchFamily="18" charset="0"/>
                                </a:rPr>
                                <m:t>𝑏𝑎𝑠𝑠𝑖𝑛</m:t>
                              </m:r>
                              <m:r>
                                <a:rPr lang="fr-FR" sz="1050" i="1">
                                  <a:latin typeface="Cambria Math" panose="02040503050406030204" pitchFamily="18" charset="0"/>
                                </a:rPr>
                                <m:t> </m:t>
                              </m:r>
                              <m:r>
                                <a:rPr lang="fr-FR" sz="1050" i="1">
                                  <a:latin typeface="Cambria Math" panose="02040503050406030204" pitchFamily="18" charset="0"/>
                                </a:rPr>
                                <m:t>𝑣𝑒𝑟𝑠𝑎𝑛𝑡</m:t>
                              </m:r>
                            </m:e>
                          </m:rad>
                          <m:r>
                            <a:rPr lang="fr-FR" sz="1050" i="1">
                              <a:latin typeface="Cambria Math" panose="02040503050406030204" pitchFamily="18" charset="0"/>
                            </a:rPr>
                            <m:t>  </m:t>
                          </m:r>
                        </m:den>
                      </m:f>
                    </m:oMath>
                  </m:oMathPara>
                </a14:m>
                <a:endParaRPr lang="fr-FR" dirty="0"/>
              </a:p>
            </p:txBody>
          </p:sp>
        </mc:Choice>
        <mc:Fallback xmlns="">
          <p:sp>
            <p:nvSpPr>
              <p:cNvPr id="4" name="ZoneTexte 3"/>
              <p:cNvSpPr txBox="1">
                <a:spLocks noRot="1" noChangeAspect="1" noMove="1" noResize="1" noEditPoints="1" noAdjustHandles="1" noChangeArrowheads="1" noChangeShapeType="1" noTextEdit="1"/>
              </p:cNvSpPr>
              <p:nvPr/>
            </p:nvSpPr>
            <p:spPr>
              <a:xfrm>
                <a:off x="5289784" y="724927"/>
                <a:ext cx="2473885" cy="480324"/>
              </a:xfrm>
              <a:prstGeom prst="rect">
                <a:avLst/>
              </a:prstGeom>
              <a:blipFill>
                <a:blip r:embed="rId7"/>
                <a:stretch>
                  <a:fillRect/>
                </a:stretch>
              </a:blipFill>
            </p:spPr>
            <p:txBody>
              <a:bodyPr/>
              <a:lstStyle/>
              <a:p>
                <a:r>
                  <a:rPr lang="fr-FR">
                    <a:noFill/>
                  </a:rPr>
                  <a:t> </a:t>
                </a:r>
              </a:p>
            </p:txBody>
          </p:sp>
        </mc:Fallback>
      </mc:AlternateContent>
      <p:sp>
        <p:nvSpPr>
          <p:cNvPr id="5" name="ZoneTexte 4"/>
          <p:cNvSpPr txBox="1"/>
          <p:nvPr/>
        </p:nvSpPr>
        <p:spPr>
          <a:xfrm>
            <a:off x="8388934" y="1125970"/>
            <a:ext cx="990368" cy="276999"/>
          </a:xfrm>
          <a:prstGeom prst="rect">
            <a:avLst/>
          </a:prstGeom>
          <a:noFill/>
        </p:spPr>
        <p:txBody>
          <a:bodyPr wrap="square" rtlCol="0">
            <a:spAutoFit/>
          </a:bodyPr>
          <a:lstStyle/>
          <a:p>
            <a:r>
              <a:rPr lang="fr-FR" sz="1200" dirty="0" err="1" smtClean="0">
                <a:latin typeface="Cambria Math" panose="02040503050406030204" pitchFamily="18" charset="0"/>
                <a:ea typeface="Cambria Math" panose="02040503050406030204" pitchFamily="18" charset="0"/>
              </a:rPr>
              <a:t>Zmax</a:t>
            </a:r>
            <a:endParaRPr lang="fr-FR" sz="1200" dirty="0">
              <a:latin typeface="Cambria Math" panose="02040503050406030204" pitchFamily="18" charset="0"/>
              <a:ea typeface="Cambria Math" panose="02040503050406030204" pitchFamily="18" charset="0"/>
            </a:endParaRPr>
          </a:p>
        </p:txBody>
      </p:sp>
      <p:sp>
        <p:nvSpPr>
          <p:cNvPr id="21" name="ZoneTexte 20"/>
          <p:cNvSpPr txBox="1"/>
          <p:nvPr/>
        </p:nvSpPr>
        <p:spPr>
          <a:xfrm>
            <a:off x="5376155" y="3128980"/>
            <a:ext cx="990368" cy="276999"/>
          </a:xfrm>
          <a:prstGeom prst="rect">
            <a:avLst/>
          </a:prstGeom>
          <a:noFill/>
        </p:spPr>
        <p:txBody>
          <a:bodyPr wrap="square" rtlCol="0">
            <a:spAutoFit/>
          </a:bodyPr>
          <a:lstStyle/>
          <a:p>
            <a:r>
              <a:rPr lang="fr-FR" sz="1200" dirty="0" err="1" smtClean="0">
                <a:latin typeface="Cambria Math" panose="02040503050406030204" pitchFamily="18" charset="0"/>
                <a:ea typeface="Cambria Math" panose="02040503050406030204" pitchFamily="18" charset="0"/>
              </a:rPr>
              <a:t>Zexutoire</a:t>
            </a:r>
            <a:endParaRPr lang="fr-FR" sz="1200" dirty="0">
              <a:latin typeface="Cambria Math" panose="02040503050406030204" pitchFamily="18" charset="0"/>
              <a:ea typeface="Cambria Math" panose="02040503050406030204" pitchFamily="18" charset="0"/>
            </a:endParaRPr>
          </a:p>
        </p:txBody>
      </p:sp>
      <p:sp>
        <p:nvSpPr>
          <p:cNvPr id="25" name="Espace réservé du texte 18"/>
          <p:cNvSpPr txBox="1">
            <a:spLocks/>
          </p:cNvSpPr>
          <p:nvPr/>
        </p:nvSpPr>
        <p:spPr>
          <a:xfrm>
            <a:off x="308019" y="1602246"/>
            <a:ext cx="5012128" cy="42308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1700" dirty="0">
                <a:solidFill>
                  <a:srgbClr val="275662"/>
                </a:solidFill>
              </a:rPr>
              <a:t>Descriptions des caractéristiques de bassins versants afin d’expliquer les apports solides</a:t>
            </a:r>
          </a:p>
          <a:p>
            <a:endParaRPr lang="fr-FR" sz="1700" dirty="0">
              <a:solidFill>
                <a:srgbClr val="275662"/>
              </a:solidFill>
            </a:endParaRPr>
          </a:p>
          <a:p>
            <a:pPr marL="342900" indent="-342900">
              <a:buFont typeface="Arial" panose="020B0604020202020204" pitchFamily="34" charset="0"/>
              <a:buChar char="•"/>
            </a:pPr>
            <a:r>
              <a:rPr lang="fr-FR" sz="1700" dirty="0">
                <a:solidFill>
                  <a:srgbClr val="275662"/>
                </a:solidFill>
              </a:rPr>
              <a:t>Taux de zones </a:t>
            </a:r>
            <a:r>
              <a:rPr lang="fr-FR" sz="1700" dirty="0" smtClean="0">
                <a:solidFill>
                  <a:srgbClr val="275662"/>
                </a:solidFill>
              </a:rPr>
              <a:t>de production sédimentaire dans </a:t>
            </a:r>
            <a:r>
              <a:rPr lang="fr-FR" sz="1700" dirty="0">
                <a:solidFill>
                  <a:srgbClr val="275662"/>
                </a:solidFill>
              </a:rPr>
              <a:t>le bassin versant</a:t>
            </a:r>
          </a:p>
          <a:p>
            <a:pPr marL="342900" indent="-342900">
              <a:buFont typeface="Arial" panose="020B0604020202020204" pitchFamily="34" charset="0"/>
              <a:buChar char="•"/>
            </a:pPr>
            <a:r>
              <a:rPr lang="fr-FR" sz="1700" dirty="0">
                <a:solidFill>
                  <a:srgbClr val="275662"/>
                </a:solidFill>
              </a:rPr>
              <a:t>Index de connectivité sédimentaire</a:t>
            </a:r>
          </a:p>
          <a:p>
            <a:pPr marL="342900" indent="-342900">
              <a:buFont typeface="Arial" panose="020B0604020202020204" pitchFamily="34" charset="0"/>
              <a:buChar char="•"/>
            </a:pPr>
            <a:r>
              <a:rPr lang="fr-FR" sz="1700" b="1" dirty="0">
                <a:solidFill>
                  <a:srgbClr val="275662"/>
                </a:solidFill>
              </a:rPr>
              <a:t>Pente du cours d’eau</a:t>
            </a:r>
          </a:p>
          <a:p>
            <a:pPr marL="342900" indent="-342900">
              <a:buFont typeface="Arial" panose="020B0604020202020204" pitchFamily="34" charset="0"/>
              <a:buChar char="•"/>
            </a:pPr>
            <a:r>
              <a:rPr lang="fr-FR" sz="1700" b="1" dirty="0">
                <a:solidFill>
                  <a:srgbClr val="275662"/>
                </a:solidFill>
              </a:rPr>
              <a:t>Pente du cône de déjection</a:t>
            </a:r>
          </a:p>
          <a:p>
            <a:pPr marL="342900" indent="-342900">
              <a:buFont typeface="Arial" panose="020B0604020202020204" pitchFamily="34" charset="0"/>
              <a:buChar char="•"/>
            </a:pPr>
            <a:r>
              <a:rPr lang="fr-FR" sz="1700" b="1" dirty="0">
                <a:solidFill>
                  <a:srgbClr val="275662"/>
                </a:solidFill>
              </a:rPr>
              <a:t>Indice de Melton</a:t>
            </a:r>
          </a:p>
          <a:p>
            <a:pPr marL="342900" indent="-342900">
              <a:buFont typeface="Arial" panose="020B0604020202020204" pitchFamily="34" charset="0"/>
              <a:buChar char="•"/>
            </a:pPr>
            <a:r>
              <a:rPr lang="fr-FR" sz="1700" dirty="0">
                <a:solidFill>
                  <a:srgbClr val="275662"/>
                </a:solidFill>
              </a:rPr>
              <a:t>Indice géologique</a:t>
            </a:r>
          </a:p>
          <a:p>
            <a:pPr marL="342900" indent="-342900">
              <a:buFont typeface="Arial" panose="020B0604020202020204" pitchFamily="34" charset="0"/>
              <a:buChar char="•"/>
            </a:pPr>
            <a:endParaRPr lang="fr-FR" sz="2000" dirty="0" smtClean="0"/>
          </a:p>
          <a:p>
            <a:pPr lvl="1"/>
            <a:endParaRPr lang="fr-FR" dirty="0" smtClean="0"/>
          </a:p>
          <a:p>
            <a:endParaRPr lang="en-GB" dirty="0"/>
          </a:p>
        </p:txBody>
      </p:sp>
    </p:spTree>
    <p:extLst>
      <p:ext uri="{BB962C8B-B14F-4D97-AF65-F5344CB8AC3E}">
        <p14:creationId xmlns:p14="http://schemas.microsoft.com/office/powerpoint/2010/main" val="3589771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Caractérisation des indicateurs hydro-météo</a:t>
            </a:r>
            <a:endParaRPr lang="en-GB"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4984" y="838480"/>
            <a:ext cx="2877318" cy="2157988"/>
          </a:xfrm>
          <a:prstGeom prst="rect">
            <a:avLst/>
          </a:prstGeom>
        </p:spPr>
      </p:pic>
      <p:sp>
        <p:nvSpPr>
          <p:cNvPr id="7" name="ZoneTexte 6"/>
          <p:cNvSpPr txBox="1"/>
          <p:nvPr/>
        </p:nvSpPr>
        <p:spPr>
          <a:xfrm>
            <a:off x="4012839" y="2992043"/>
            <a:ext cx="3677048" cy="523220"/>
          </a:xfrm>
          <a:prstGeom prst="rect">
            <a:avLst/>
          </a:prstGeom>
          <a:noFill/>
        </p:spPr>
        <p:txBody>
          <a:bodyPr wrap="square" rtlCol="0">
            <a:spAutoFit/>
          </a:bodyPr>
          <a:lstStyle/>
          <a:p>
            <a:r>
              <a:rPr lang="fr-FR" sz="1400" i="1" dirty="0" smtClean="0"/>
              <a:t>Distribution des précipitations sur l’ensemble des bassins versants</a:t>
            </a:r>
            <a:endParaRPr lang="fr-FR" sz="1400" i="1" dirty="0"/>
          </a:p>
        </p:txBody>
      </p:sp>
      <p:sp>
        <p:nvSpPr>
          <p:cNvPr id="9" name="Espace réservé du texte 18"/>
          <p:cNvSpPr txBox="1">
            <a:spLocks/>
          </p:cNvSpPr>
          <p:nvPr/>
        </p:nvSpPr>
        <p:spPr>
          <a:xfrm>
            <a:off x="4664517" y="3726034"/>
            <a:ext cx="7332750" cy="18619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2000" dirty="0" smtClean="0"/>
              <a:t>Données précipitations (Pluies </a:t>
            </a:r>
            <a:r>
              <a:rPr lang="fr-FR" sz="2000" dirty="0" err="1" smtClean="0"/>
              <a:t>comephore</a:t>
            </a:r>
            <a:r>
              <a:rPr lang="fr-FR" sz="2000" dirty="0" smtClean="0"/>
              <a:t>) :</a:t>
            </a:r>
          </a:p>
          <a:p>
            <a:pPr marL="800089" lvl="1" indent="-342900">
              <a:buFont typeface="Arial" panose="020B0604020202020204" pitchFamily="34" charset="0"/>
              <a:buChar char="•"/>
            </a:pPr>
            <a:r>
              <a:rPr lang="fr-FR" sz="1800" dirty="0" smtClean="0"/>
              <a:t>Pluies max. en 1h, 6h, 24h pour une période de retour 10 ans</a:t>
            </a:r>
          </a:p>
          <a:p>
            <a:r>
              <a:rPr lang="fr-FR" sz="2000" dirty="0"/>
              <a:t>Simulations hydrologiques des autres actions </a:t>
            </a:r>
            <a:r>
              <a:rPr lang="fr-FR" sz="2000" dirty="0" err="1" smtClean="0"/>
              <a:t>HydroDemo</a:t>
            </a:r>
            <a:r>
              <a:rPr lang="fr-FR" sz="2000" dirty="0" smtClean="0"/>
              <a:t> (cf. travaux d’Alexandre Mas et al. HYDRODEMO Action 4)</a:t>
            </a:r>
          </a:p>
          <a:p>
            <a:pPr lvl="1"/>
            <a:endParaRPr lang="fr-FR" dirty="0" smtClean="0"/>
          </a:p>
          <a:p>
            <a:endParaRPr lang="en-GB" dirty="0"/>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541" y="858842"/>
            <a:ext cx="3232828" cy="4266403"/>
          </a:xfrm>
          <a:prstGeom prst="rect">
            <a:avLst/>
          </a:prstGeom>
        </p:spPr>
      </p:pic>
      <p:sp>
        <p:nvSpPr>
          <p:cNvPr id="10" name="ZoneTexte 9"/>
          <p:cNvSpPr txBox="1"/>
          <p:nvPr/>
        </p:nvSpPr>
        <p:spPr>
          <a:xfrm>
            <a:off x="584709" y="4955048"/>
            <a:ext cx="3677048" cy="307777"/>
          </a:xfrm>
          <a:prstGeom prst="rect">
            <a:avLst/>
          </a:prstGeom>
          <a:noFill/>
        </p:spPr>
        <p:txBody>
          <a:bodyPr wrap="square" rtlCol="0">
            <a:spAutoFit/>
          </a:bodyPr>
          <a:lstStyle/>
          <a:p>
            <a:r>
              <a:rPr lang="fr-FR" sz="1400" i="1" dirty="0" smtClean="0"/>
              <a:t>Cumul annuel moyen des pluies (</a:t>
            </a:r>
            <a:r>
              <a:rPr lang="fr-FR" sz="1400" i="1" dirty="0" err="1" smtClean="0"/>
              <a:t>Comephore</a:t>
            </a:r>
            <a:r>
              <a:rPr lang="fr-FR" sz="1400" i="1" dirty="0" smtClean="0"/>
              <a:t>)</a:t>
            </a:r>
            <a:endParaRPr lang="fr-FR" sz="1400" i="1" dirty="0"/>
          </a:p>
        </p:txBody>
      </p:sp>
    </p:spTree>
    <p:extLst>
      <p:ext uri="{BB962C8B-B14F-4D97-AF65-F5344CB8AC3E}">
        <p14:creationId xmlns:p14="http://schemas.microsoft.com/office/powerpoint/2010/main" val="1815552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Typologie des phénomènes torrentiels</a:t>
            </a:r>
            <a:endParaRPr lang="en-GB" dirty="0"/>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a:xfrm>
                <a:off x="189782" y="1332049"/>
                <a:ext cx="7703388" cy="1592306"/>
              </a:xfrm>
            </p:spPr>
            <p:txBody>
              <a:bodyPr>
                <a:normAutofit fontScale="92500" lnSpcReduction="10000"/>
              </a:bodyPr>
              <a:lstStyle/>
              <a:p>
                <a:r>
                  <a:rPr lang="fr-FR" dirty="0" smtClean="0"/>
                  <a:t>Analyse cartographique:</a:t>
                </a:r>
              </a:p>
              <a:p>
                <a:pPr lvl="1"/>
                <a:r>
                  <a:rPr lang="fr-FR" sz="1700" dirty="0" smtClean="0"/>
                  <a:t>L</a:t>
                </a:r>
                <a:r>
                  <a:rPr lang="fr-FR" sz="1700" baseline="-25000" dirty="0" smtClean="0"/>
                  <a:t>CE</a:t>
                </a:r>
                <a:r>
                  <a:rPr lang="fr-FR" sz="1700" dirty="0"/>
                  <a:t> </a:t>
                </a:r>
                <a:r>
                  <a:rPr lang="fr-FR" sz="1700" dirty="0" smtClean="0"/>
                  <a:t>: Longueur du drain principal (IGN BD Topo®)</a:t>
                </a:r>
              </a:p>
              <a:p>
                <a:pPr lvl="1"/>
                <a:r>
                  <a:rPr lang="fr-FR" sz="1700" dirty="0" smtClean="0"/>
                  <a:t>S</a:t>
                </a:r>
                <a:r>
                  <a:rPr lang="fr-FR" sz="1700" baseline="-25000" dirty="0" smtClean="0"/>
                  <a:t>C</a:t>
                </a:r>
                <a:r>
                  <a:rPr lang="fr-FR" sz="1700" dirty="0" smtClean="0"/>
                  <a:t> : </a:t>
                </a:r>
                <a:r>
                  <a:rPr lang="fr-FR" sz="1700" dirty="0"/>
                  <a:t>pente du chenal à l’exutoire du bassin versant (sur le cône de </a:t>
                </a:r>
                <a:r>
                  <a:rPr lang="fr-FR" sz="1700" dirty="0" err="1" smtClean="0"/>
                  <a:t>déjectionn</a:t>
                </a:r>
                <a:r>
                  <a:rPr lang="fr-FR" sz="1700" dirty="0"/>
                  <a:t>)</a:t>
                </a:r>
              </a:p>
              <a:p>
                <a:pPr lvl="1"/>
                <a:r>
                  <a:rPr lang="fr-FR" sz="1700" dirty="0"/>
                  <a:t>M: indice de Melton </a:t>
                </a:r>
                <a14:m>
                  <m:oMath xmlns:m="http://schemas.openxmlformats.org/officeDocument/2006/math">
                    <m:r>
                      <a:rPr lang="fr-FR" sz="1700" i="1">
                        <a:latin typeface="Cambria Math" panose="02040503050406030204" pitchFamily="18" charset="0"/>
                      </a:rPr>
                      <m:t>𝑀</m:t>
                    </m:r>
                    <m:r>
                      <a:rPr lang="fr-FR" sz="1700" i="1">
                        <a:latin typeface="Cambria Math" panose="02040503050406030204" pitchFamily="18" charset="0"/>
                      </a:rPr>
                      <m:t>=</m:t>
                    </m:r>
                    <m:f>
                      <m:fPr>
                        <m:ctrlPr>
                          <a:rPr lang="fr-FR" sz="1700" i="1">
                            <a:latin typeface="Cambria Math" panose="02040503050406030204" pitchFamily="18" charset="0"/>
                          </a:rPr>
                        </m:ctrlPr>
                      </m:fPr>
                      <m:num>
                        <m:r>
                          <a:rPr lang="fr-FR" sz="1700" i="1">
                            <a:latin typeface="Cambria Math" panose="02040503050406030204" pitchFamily="18" charset="0"/>
                          </a:rPr>
                          <m:t>𝑍𝑚𝑎𝑥</m:t>
                        </m:r>
                        <m:r>
                          <a:rPr lang="fr-FR" sz="1700" i="1">
                            <a:latin typeface="Cambria Math" panose="02040503050406030204" pitchFamily="18" charset="0"/>
                          </a:rPr>
                          <m:t>−</m:t>
                        </m:r>
                        <m:r>
                          <a:rPr lang="fr-FR" sz="1700" i="1">
                            <a:latin typeface="Cambria Math" panose="02040503050406030204" pitchFamily="18" charset="0"/>
                          </a:rPr>
                          <m:t>𝑍𝑒𝑥𝑢𝑡𝑜𝑖𝑟𝑒</m:t>
                        </m:r>
                      </m:num>
                      <m:den>
                        <m:rad>
                          <m:radPr>
                            <m:degHide m:val="on"/>
                            <m:ctrlPr>
                              <a:rPr lang="fr-FR" sz="1700" i="1">
                                <a:latin typeface="Cambria Math" panose="02040503050406030204" pitchFamily="18" charset="0"/>
                              </a:rPr>
                            </m:ctrlPr>
                          </m:radPr>
                          <m:deg/>
                          <m:e>
                            <m:r>
                              <a:rPr lang="fr-FR" sz="1700" i="1">
                                <a:latin typeface="Cambria Math" panose="02040503050406030204" pitchFamily="18" charset="0"/>
                              </a:rPr>
                              <m:t>𝑆𝑢𝑟𝑓𝑎𝑐𝑒</m:t>
                            </m:r>
                            <m:r>
                              <a:rPr lang="fr-FR" sz="1700" i="1">
                                <a:latin typeface="Cambria Math" panose="02040503050406030204" pitchFamily="18" charset="0"/>
                              </a:rPr>
                              <m:t> </m:t>
                            </m:r>
                            <m:r>
                              <a:rPr lang="fr-FR" sz="1700" i="1">
                                <a:latin typeface="Cambria Math" panose="02040503050406030204" pitchFamily="18" charset="0"/>
                              </a:rPr>
                              <m:t>𝑏𝑎𝑠𝑠𝑖𝑛</m:t>
                            </m:r>
                            <m:r>
                              <a:rPr lang="fr-FR" sz="1700" i="1">
                                <a:latin typeface="Cambria Math" panose="02040503050406030204" pitchFamily="18" charset="0"/>
                              </a:rPr>
                              <m:t> </m:t>
                            </m:r>
                            <m:r>
                              <a:rPr lang="fr-FR" sz="1700" i="1">
                                <a:latin typeface="Cambria Math" panose="02040503050406030204" pitchFamily="18" charset="0"/>
                              </a:rPr>
                              <m:t>𝑣𝑒𝑟𝑠𝑎𝑛𝑡</m:t>
                            </m:r>
                          </m:e>
                        </m:rad>
                        <m:r>
                          <a:rPr lang="fr-FR" sz="1700" i="1">
                            <a:latin typeface="Cambria Math" panose="02040503050406030204" pitchFamily="18" charset="0"/>
                          </a:rPr>
                          <m:t>  </m:t>
                        </m:r>
                      </m:den>
                    </m:f>
                  </m:oMath>
                </a14:m>
                <a:endParaRPr lang="fr-FR" sz="1700" dirty="0" smtClean="0"/>
              </a:p>
              <a:p>
                <a:pPr algn="ctr"/>
                <a:r>
                  <a:rPr lang="fr-FR" dirty="0" smtClean="0"/>
                  <a:t>Selon </a:t>
                </a:r>
                <a:r>
                  <a:rPr lang="en-GB" i="1" dirty="0"/>
                  <a:t>Bertrand et al. (</a:t>
                </a:r>
                <a:r>
                  <a:rPr lang="en-GB" i="1" dirty="0" smtClean="0"/>
                  <a:t>2013), s</a:t>
                </a:r>
                <a:r>
                  <a:rPr lang="fr-FR" dirty="0" err="1" smtClean="0"/>
                  <a:t>ur</a:t>
                </a:r>
                <a:r>
                  <a:rPr lang="fr-FR" dirty="0" smtClean="0"/>
                  <a:t> </a:t>
                </a:r>
                <a:r>
                  <a:rPr lang="fr-FR" dirty="0"/>
                  <a:t>les torrents à charriage </a:t>
                </a:r>
                <a:r>
                  <a:rPr lang="fr-FR" dirty="0" smtClean="0"/>
                  <a:t>en </a:t>
                </a:r>
                <a:r>
                  <a:rPr lang="fr-FR" dirty="0"/>
                  <a:t>général </a:t>
                </a:r>
                <a14:m>
                  <m:oMath xmlns:m="http://schemas.openxmlformats.org/officeDocument/2006/math">
                    <m:r>
                      <a:rPr lang="fr-FR" i="1">
                        <a:latin typeface="Cambria Math" panose="02040503050406030204" pitchFamily="18" charset="0"/>
                      </a:rPr>
                      <m:t>𝑆</m:t>
                    </m:r>
                    <m:r>
                      <a:rPr lang="fr-FR" i="1">
                        <a:latin typeface="Cambria Math" panose="02040503050406030204" pitchFamily="18" charset="0"/>
                      </a:rPr>
                      <m:t>&lt;1,26 </m:t>
                    </m:r>
                    <m:sSup>
                      <m:sSupPr>
                        <m:ctrlPr>
                          <a:rPr lang="fr-FR" i="1">
                            <a:latin typeface="Cambria Math" panose="02040503050406030204" pitchFamily="18" charset="0"/>
                          </a:rPr>
                        </m:ctrlPr>
                      </m:sSupPr>
                      <m:e>
                        <m:r>
                          <a:rPr lang="fr-FR" i="1">
                            <a:latin typeface="Cambria Math" panose="02040503050406030204" pitchFamily="18" charset="0"/>
                          </a:rPr>
                          <m:t>𝑀</m:t>
                        </m:r>
                      </m:e>
                      <m:sup>
                        <m:r>
                          <a:rPr lang="fr-FR" i="1">
                            <a:latin typeface="Cambria Math" panose="02040503050406030204" pitchFamily="18" charset="0"/>
                          </a:rPr>
                          <m:t>−0,85</m:t>
                        </m:r>
                      </m:sup>
                    </m:sSup>
                  </m:oMath>
                </a14:m>
                <a:endParaRPr lang="en-GB" dirty="0"/>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xfrm>
                <a:off x="189782" y="1332049"/>
                <a:ext cx="7703388" cy="1592306"/>
              </a:xfrm>
              <a:blipFill>
                <a:blip r:embed="rId3"/>
                <a:stretch>
                  <a:fillRect l="-316" t="-3448"/>
                </a:stretch>
              </a:blipFill>
            </p:spPr>
            <p:txBody>
              <a:bodyPr/>
              <a:lstStyle/>
              <a:p>
                <a:r>
                  <a:rPr lang="en-GB">
                    <a:noFill/>
                  </a:rPr>
                  <a:t> </a:t>
                </a:r>
              </a:p>
            </p:txBody>
          </p:sp>
        </mc:Fallback>
      </mc:AlternateContent>
      <p:sp>
        <p:nvSpPr>
          <p:cNvPr id="4" name="Sous-titre 3"/>
          <p:cNvSpPr>
            <a:spLocks noGrp="1"/>
          </p:cNvSpPr>
          <p:nvPr>
            <p:ph type="subTitle" idx="10"/>
          </p:nvPr>
        </p:nvSpPr>
        <p:spPr/>
        <p:txBody>
          <a:bodyPr/>
          <a:lstStyle/>
          <a:p>
            <a:r>
              <a:rPr lang="fr-FR" dirty="0" smtClean="0"/>
              <a:t>Classification de la littérature</a:t>
            </a:r>
            <a:endParaRPr lang="en-GB" dirty="0"/>
          </a:p>
        </p:txBody>
      </p:sp>
      <p:pic>
        <p:nvPicPr>
          <p:cNvPr id="5" name="Image 4"/>
          <p:cNvPicPr>
            <a:picLocks noChangeAspect="1"/>
          </p:cNvPicPr>
          <p:nvPr/>
        </p:nvPicPr>
        <p:blipFill rotWithShape="1">
          <a:blip r:embed="rId4" cstate="hqprint">
            <a:extLst>
              <a:ext uri="{28A0092B-C50C-407E-A947-70E740481C1C}">
                <a14:useLocalDpi xmlns:a14="http://schemas.microsoft.com/office/drawing/2010/main" val="0"/>
              </a:ext>
            </a:extLst>
          </a:blip>
          <a:srcRect l="4618" t="10555" r="7958" b="32918"/>
          <a:stretch/>
        </p:blipFill>
        <p:spPr>
          <a:xfrm>
            <a:off x="1546365" y="2953226"/>
            <a:ext cx="3466485" cy="3170470"/>
          </a:xfrm>
          <a:prstGeom prst="rect">
            <a:avLst/>
          </a:prstGeom>
        </p:spPr>
      </p:pic>
      <p:pic>
        <p:nvPicPr>
          <p:cNvPr id="6" name="Image 5"/>
          <p:cNvPicPr>
            <a:picLocks noChangeAspect="1"/>
          </p:cNvPicPr>
          <p:nvPr/>
        </p:nvPicPr>
        <p:blipFill rotWithShape="1">
          <a:blip r:embed="rId5"/>
          <a:srcRect b="13259"/>
          <a:stretch/>
        </p:blipFill>
        <p:spPr>
          <a:xfrm>
            <a:off x="7605806" y="543953"/>
            <a:ext cx="4586194" cy="2285511"/>
          </a:xfrm>
          <a:prstGeom prst="rect">
            <a:avLst/>
          </a:prstGeom>
        </p:spPr>
      </p:pic>
      <p:sp>
        <p:nvSpPr>
          <p:cNvPr id="7" name="Rectangle 6"/>
          <p:cNvSpPr/>
          <p:nvPr/>
        </p:nvSpPr>
        <p:spPr>
          <a:xfrm>
            <a:off x="8400464" y="2829464"/>
            <a:ext cx="5437970" cy="261610"/>
          </a:xfrm>
          <a:prstGeom prst="rect">
            <a:avLst/>
          </a:prstGeom>
        </p:spPr>
        <p:txBody>
          <a:bodyPr wrap="square">
            <a:spAutoFit/>
          </a:bodyPr>
          <a:lstStyle/>
          <a:p>
            <a:r>
              <a:rPr lang="en-GB" sz="1100" i="1" dirty="0"/>
              <a:t>Church </a:t>
            </a:r>
            <a:r>
              <a:rPr lang="en-GB" sz="1100" i="1" dirty="0" smtClean="0"/>
              <a:t>&amp; Jakob (2020, Water </a:t>
            </a:r>
            <a:r>
              <a:rPr lang="en-GB" sz="1100" i="1" dirty="0" err="1" smtClean="0"/>
              <a:t>Ressource</a:t>
            </a:r>
            <a:r>
              <a:rPr lang="en-GB" sz="1100" i="1" dirty="0" smtClean="0"/>
              <a:t> Research)</a:t>
            </a:r>
            <a:endParaRPr lang="en-GB" sz="1100" i="1" dirty="0"/>
          </a:p>
        </p:txBody>
      </p:sp>
      <p:sp>
        <p:nvSpPr>
          <p:cNvPr id="8" name="Rectangle 7"/>
          <p:cNvSpPr/>
          <p:nvPr/>
        </p:nvSpPr>
        <p:spPr>
          <a:xfrm>
            <a:off x="2021721" y="6021762"/>
            <a:ext cx="2515772" cy="261610"/>
          </a:xfrm>
          <a:prstGeom prst="rect">
            <a:avLst/>
          </a:prstGeom>
        </p:spPr>
        <p:txBody>
          <a:bodyPr wrap="square">
            <a:spAutoFit/>
          </a:bodyPr>
          <a:lstStyle/>
          <a:p>
            <a:r>
              <a:rPr lang="en-GB" sz="1100" i="1" dirty="0" smtClean="0"/>
              <a:t>Bertrand et al. (2013, Natural Hazards)</a:t>
            </a:r>
            <a:endParaRPr lang="en-GB" sz="1100" i="1" dirty="0">
              <a:effectLst/>
            </a:endParaRPr>
          </a:p>
        </p:txBody>
      </p:sp>
      <p:pic>
        <p:nvPicPr>
          <p:cNvPr id="10" name="Imag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93169" y="3473954"/>
            <a:ext cx="3226280" cy="3226280"/>
          </a:xfrm>
          <a:prstGeom prst="rect">
            <a:avLst/>
          </a:prstGeom>
        </p:spPr>
      </p:pic>
      <p:sp>
        <p:nvSpPr>
          <p:cNvPr id="11" name="ZoneTexte 10"/>
          <p:cNvSpPr txBox="1"/>
          <p:nvPr/>
        </p:nvSpPr>
        <p:spPr>
          <a:xfrm>
            <a:off x="8052573" y="6550223"/>
            <a:ext cx="3212568" cy="307777"/>
          </a:xfrm>
          <a:prstGeom prst="rect">
            <a:avLst/>
          </a:prstGeom>
          <a:noFill/>
        </p:spPr>
        <p:txBody>
          <a:bodyPr wrap="square" rtlCol="0">
            <a:spAutoFit/>
          </a:bodyPr>
          <a:lstStyle/>
          <a:p>
            <a:r>
              <a:rPr lang="fr-FR" sz="1400" i="1" dirty="0" smtClean="0"/>
              <a:t>Classification des bassins versants étudiés</a:t>
            </a:r>
            <a:endParaRPr lang="fr-FR" sz="1400" i="1" dirty="0"/>
          </a:p>
        </p:txBody>
      </p:sp>
    </p:spTree>
    <p:extLst>
      <p:ext uri="{BB962C8B-B14F-4D97-AF65-F5344CB8AC3E}">
        <p14:creationId xmlns:p14="http://schemas.microsoft.com/office/powerpoint/2010/main" val="315869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Analyses statistiques multivariées : </a:t>
            </a:r>
            <a:r>
              <a:rPr lang="fr-FR" dirty="0" err="1" smtClean="0"/>
              <a:t>Random</a:t>
            </a:r>
            <a:r>
              <a:rPr lang="fr-FR" dirty="0" smtClean="0"/>
              <a:t> </a:t>
            </a:r>
            <a:r>
              <a:rPr lang="fr-FR" dirty="0" err="1" smtClean="0"/>
              <a:t>forest</a:t>
            </a:r>
            <a:endParaRPr lang="en-GB" dirty="0"/>
          </a:p>
        </p:txBody>
      </p:sp>
      <mc:AlternateContent xmlns:mc="http://schemas.openxmlformats.org/markup-compatibility/2006" xmlns:a14="http://schemas.microsoft.com/office/drawing/2010/main">
        <mc:Choice Requires="a14">
          <p:sp>
            <p:nvSpPr>
              <p:cNvPr id="213" name="Espace réservé du texte 18"/>
              <p:cNvSpPr txBox="1">
                <a:spLocks/>
              </p:cNvSpPr>
              <p:nvPr/>
            </p:nvSpPr>
            <p:spPr>
              <a:xfrm>
                <a:off x="6403279" y="1037888"/>
                <a:ext cx="5529129" cy="5352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fr-FR" sz="2000" dirty="0">
                    <a:solidFill>
                      <a:srgbClr val="275662"/>
                    </a:solidFill>
                  </a:rPr>
                  <a:t>Analyse les relations entre les volumes et les caractéristiques géomorphologiques et hydro-climatiques</a:t>
                </a:r>
              </a:p>
              <a:p>
                <a:r>
                  <a:rPr lang="fr-FR" sz="2000" dirty="0">
                    <a:solidFill>
                      <a:srgbClr val="275662"/>
                    </a:solidFill>
                  </a:rPr>
                  <a:t>	Par ex : </a:t>
                </a:r>
                <a14:m>
                  <m:oMath xmlns:m="http://schemas.openxmlformats.org/officeDocument/2006/math">
                    <m:sSub>
                      <m:sSubPr>
                        <m:ctrlPr>
                          <a:rPr lang="fr-FR" sz="2000" i="1">
                            <a:solidFill>
                              <a:srgbClr val="275662"/>
                            </a:solidFill>
                            <a:latin typeface="Cambria Math" panose="02040503050406030204" pitchFamily="18" charset="0"/>
                          </a:rPr>
                        </m:ctrlPr>
                      </m:sSubPr>
                      <m:e>
                        <m:r>
                          <a:rPr lang="fr-FR" sz="2000">
                            <a:solidFill>
                              <a:srgbClr val="275662"/>
                            </a:solidFill>
                            <a:latin typeface="Cambria Math" panose="02040503050406030204" pitchFamily="18" charset="0"/>
                          </a:rPr>
                          <m:t>𝑉</m:t>
                        </m:r>
                      </m:e>
                      <m:sub>
                        <m:r>
                          <a:rPr lang="fr-FR" sz="2000">
                            <a:solidFill>
                              <a:srgbClr val="275662"/>
                            </a:solidFill>
                            <a:latin typeface="Cambria Math" panose="02040503050406030204" pitchFamily="18" charset="0"/>
                          </a:rPr>
                          <m:t>10</m:t>
                        </m:r>
                      </m:sub>
                    </m:sSub>
                    <m:r>
                      <a:rPr lang="fr-FR" sz="2000">
                        <a:solidFill>
                          <a:srgbClr val="275662"/>
                        </a:solidFill>
                        <a:latin typeface="Cambria Math" panose="02040503050406030204" pitchFamily="18" charset="0"/>
                      </a:rPr>
                      <m:t>=</m:t>
                    </m:r>
                    <m:r>
                      <a:rPr lang="fr-FR" sz="2000">
                        <a:solidFill>
                          <a:srgbClr val="275662"/>
                        </a:solidFill>
                        <a:latin typeface="Cambria Math" panose="02040503050406030204" pitchFamily="18" charset="0"/>
                      </a:rPr>
                      <m:t>𝑓</m:t>
                    </m:r>
                    <m:r>
                      <a:rPr lang="fr-FR" sz="2000">
                        <a:solidFill>
                          <a:srgbClr val="275662"/>
                        </a:solidFill>
                        <a:latin typeface="Cambria Math" panose="02040503050406030204" pitchFamily="18" charset="0"/>
                      </a:rPr>
                      <m:t>(</m:t>
                    </m:r>
                    <m:sSub>
                      <m:sSubPr>
                        <m:ctrlPr>
                          <a:rPr lang="fr-FR" sz="2000" i="1">
                            <a:solidFill>
                              <a:srgbClr val="275662"/>
                            </a:solidFill>
                            <a:latin typeface="Cambria Math" panose="02040503050406030204" pitchFamily="18" charset="0"/>
                          </a:rPr>
                        </m:ctrlPr>
                      </m:sSubPr>
                      <m:e>
                        <m:r>
                          <a:rPr lang="fr-FR" sz="2000">
                            <a:solidFill>
                              <a:srgbClr val="275662"/>
                            </a:solidFill>
                            <a:latin typeface="Cambria Math" panose="02040503050406030204" pitchFamily="18" charset="0"/>
                          </a:rPr>
                          <m:t>𝑆</m:t>
                        </m:r>
                      </m:e>
                      <m:sub>
                        <m:r>
                          <a:rPr lang="fr-FR" sz="2000">
                            <a:solidFill>
                              <a:srgbClr val="275662"/>
                            </a:solidFill>
                            <a:latin typeface="Cambria Math" panose="02040503050406030204" pitchFamily="18" charset="0"/>
                          </a:rPr>
                          <m:t>𝑏𝑣</m:t>
                        </m:r>
                      </m:sub>
                    </m:sSub>
                    <m:r>
                      <a:rPr lang="fr-FR" sz="2000">
                        <a:solidFill>
                          <a:srgbClr val="275662"/>
                        </a:solidFill>
                        <a:latin typeface="Cambria Math" panose="02040503050406030204" pitchFamily="18" charset="0"/>
                      </a:rPr>
                      <m:t>,</m:t>
                    </m:r>
                    <m:sSub>
                      <m:sSubPr>
                        <m:ctrlPr>
                          <a:rPr lang="fr-FR" sz="2000" i="1">
                            <a:solidFill>
                              <a:srgbClr val="275662"/>
                            </a:solidFill>
                            <a:latin typeface="Cambria Math" panose="02040503050406030204" pitchFamily="18" charset="0"/>
                          </a:rPr>
                        </m:ctrlPr>
                      </m:sSubPr>
                      <m:e>
                        <m:r>
                          <a:rPr lang="fr-FR" sz="2000">
                            <a:solidFill>
                              <a:srgbClr val="275662"/>
                            </a:solidFill>
                            <a:latin typeface="Cambria Math" panose="02040503050406030204" pitchFamily="18" charset="0"/>
                          </a:rPr>
                          <m:t>𝑆</m:t>
                        </m:r>
                      </m:e>
                      <m:sub>
                        <m:r>
                          <a:rPr lang="fr-FR" sz="2000">
                            <a:solidFill>
                              <a:srgbClr val="275662"/>
                            </a:solidFill>
                            <a:latin typeface="Cambria Math" panose="02040503050406030204" pitchFamily="18" charset="0"/>
                          </a:rPr>
                          <m:t>𝑎𝑐𝑡𝑖𝑣𝑒</m:t>
                        </m:r>
                      </m:sub>
                    </m:sSub>
                    <m:r>
                      <a:rPr lang="fr-FR" sz="2000">
                        <a:solidFill>
                          <a:srgbClr val="275662"/>
                        </a:solidFill>
                        <a:latin typeface="Cambria Math" panose="02040503050406030204" pitchFamily="18" charset="0"/>
                      </a:rPr>
                      <m:t>,</m:t>
                    </m:r>
                    <m:r>
                      <a:rPr lang="fr-FR" sz="2000">
                        <a:solidFill>
                          <a:srgbClr val="275662"/>
                        </a:solidFill>
                        <a:latin typeface="Cambria Math" panose="02040503050406030204" pitchFamily="18" charset="0"/>
                      </a:rPr>
                      <m:t>𝑃𝑒𝑛𝑡𝑒</m:t>
                    </m:r>
                    <m:r>
                      <a:rPr lang="fr-FR" sz="2000">
                        <a:solidFill>
                          <a:srgbClr val="275662"/>
                        </a:solidFill>
                        <a:latin typeface="Cambria Math" panose="02040503050406030204" pitchFamily="18" charset="0"/>
                      </a:rPr>
                      <m:t>,</m:t>
                    </m:r>
                  </m:oMath>
                </a14:m>
                <a:r>
                  <a:rPr lang="fr-FR" sz="2000" dirty="0">
                    <a:solidFill>
                      <a:srgbClr val="275662"/>
                    </a:solidFill>
                  </a:rPr>
                  <a:t/>
                </a:r>
                <a:br>
                  <a:rPr lang="fr-FR" sz="2000" dirty="0">
                    <a:solidFill>
                      <a:srgbClr val="275662"/>
                    </a:solidFill>
                  </a:rPr>
                </a:br>
                <a:r>
                  <a:rPr lang="fr-FR" sz="2000" dirty="0">
                    <a:solidFill>
                      <a:srgbClr val="275662"/>
                    </a:solidFill>
                  </a:rPr>
                  <a:t>	</a:t>
                </a:r>
                <a14:m>
                  <m:oMath xmlns:m="http://schemas.openxmlformats.org/officeDocument/2006/math">
                    <m:r>
                      <a:rPr lang="fr-FR" sz="2000">
                        <a:solidFill>
                          <a:srgbClr val="275662"/>
                        </a:solidFill>
                        <a:latin typeface="Cambria Math" panose="02040503050406030204" pitchFamily="18" charset="0"/>
                      </a:rPr>
                      <m:t>𝑀𝑒𝑙𝑡𝑜𝑛</m:t>
                    </m:r>
                    <m:r>
                      <a:rPr lang="fr-FR" sz="2000">
                        <a:solidFill>
                          <a:srgbClr val="275662"/>
                        </a:solidFill>
                        <a:latin typeface="Cambria Math" panose="02040503050406030204" pitchFamily="18" charset="0"/>
                      </a:rPr>
                      <m:t>, </m:t>
                    </m:r>
                    <m:r>
                      <a:rPr lang="fr-FR" sz="2000">
                        <a:solidFill>
                          <a:srgbClr val="275662"/>
                        </a:solidFill>
                        <a:latin typeface="Cambria Math" panose="02040503050406030204" pitchFamily="18" charset="0"/>
                      </a:rPr>
                      <m:t>𝐼𝑛𝑑𝑖𝑐𝑒</m:t>
                    </m:r>
                    <m:r>
                      <a:rPr lang="fr-FR" sz="2000">
                        <a:solidFill>
                          <a:srgbClr val="275662"/>
                        </a:solidFill>
                        <a:latin typeface="Cambria Math" panose="02040503050406030204" pitchFamily="18" charset="0"/>
                      </a:rPr>
                      <m:t> </m:t>
                    </m:r>
                    <m:r>
                      <a:rPr lang="fr-FR" sz="2000">
                        <a:solidFill>
                          <a:srgbClr val="275662"/>
                        </a:solidFill>
                        <a:latin typeface="Cambria Math" panose="02040503050406030204" pitchFamily="18" charset="0"/>
                      </a:rPr>
                      <m:t>𝐶𝑜𝑛𝑛𝑒𝑐𝑡𝑖𝑣𝑖𝑡</m:t>
                    </m:r>
                    <m:r>
                      <a:rPr lang="fr-FR" sz="2000">
                        <a:solidFill>
                          <a:srgbClr val="275662"/>
                        </a:solidFill>
                        <a:latin typeface="Cambria Math" panose="02040503050406030204" pitchFamily="18" charset="0"/>
                      </a:rPr>
                      <m:t>é, </m:t>
                    </m:r>
                  </m:oMath>
                </a14:m>
                <a:r>
                  <a:rPr lang="fr-FR" sz="2000" dirty="0">
                    <a:solidFill>
                      <a:srgbClr val="275662"/>
                    </a:solidFill>
                  </a:rPr>
                  <a:t>pluie,…</a:t>
                </a:r>
                <a14:m>
                  <m:oMath xmlns:m="http://schemas.openxmlformats.org/officeDocument/2006/math">
                    <m:r>
                      <a:rPr lang="fr-FR" sz="2000">
                        <a:solidFill>
                          <a:srgbClr val="275662"/>
                        </a:solidFill>
                        <a:latin typeface="Cambria Math" panose="02040503050406030204" pitchFamily="18" charset="0"/>
                      </a:rPr>
                      <m:t>)</m:t>
                    </m:r>
                  </m:oMath>
                </a14:m>
                <a:endParaRPr lang="fr-FR" sz="2000" dirty="0" smtClean="0">
                  <a:solidFill>
                    <a:srgbClr val="275662"/>
                  </a:solidFill>
                </a:endParaRPr>
              </a:p>
              <a:p>
                <a:pPr marL="285750" indent="-285750">
                  <a:buFont typeface="Arial" panose="020B0604020202020204" pitchFamily="34" charset="0"/>
                  <a:buChar char="•"/>
                </a:pPr>
                <a:r>
                  <a:rPr lang="fr-FR" sz="2000" dirty="0" smtClean="0">
                    <a:solidFill>
                      <a:srgbClr val="275662"/>
                    </a:solidFill>
                  </a:rPr>
                  <a:t>Analyse de volume spécifique à la taille du bassin versant (effet de taille)</a:t>
                </a:r>
                <a:endParaRPr lang="fr-FR" sz="2000" dirty="0">
                  <a:solidFill>
                    <a:srgbClr val="275662"/>
                  </a:solidFill>
                </a:endParaRPr>
              </a:p>
              <a:p>
                <a:pPr marL="285750" indent="-285750">
                  <a:buFont typeface="Arial" panose="020B0604020202020204" pitchFamily="34" charset="0"/>
                  <a:buChar char="•"/>
                </a:pPr>
                <a:r>
                  <a:rPr lang="fr-FR" sz="2000" dirty="0">
                    <a:solidFill>
                      <a:srgbClr val="275662"/>
                    </a:solidFill>
                  </a:rPr>
                  <a:t>Utilisation des techniques </a:t>
                </a:r>
                <a:r>
                  <a:rPr lang="fr-FR" sz="2000" i="1" dirty="0" err="1">
                    <a:solidFill>
                      <a:srgbClr val="275662"/>
                    </a:solidFill>
                  </a:rPr>
                  <a:t>random</a:t>
                </a:r>
                <a:r>
                  <a:rPr lang="fr-FR" sz="2000" i="1" dirty="0">
                    <a:solidFill>
                      <a:srgbClr val="275662"/>
                    </a:solidFill>
                  </a:rPr>
                  <a:t> </a:t>
                </a:r>
                <a:r>
                  <a:rPr lang="fr-FR" sz="2000" i="1" dirty="0" err="1">
                    <a:solidFill>
                      <a:srgbClr val="275662"/>
                    </a:solidFill>
                  </a:rPr>
                  <a:t>forests</a:t>
                </a:r>
                <a:r>
                  <a:rPr lang="fr-FR" sz="2000" i="1" dirty="0">
                    <a:solidFill>
                      <a:srgbClr val="275662"/>
                    </a:solidFill>
                  </a:rPr>
                  <a:t> </a:t>
                </a:r>
                <a:r>
                  <a:rPr lang="fr-FR" sz="2000" dirty="0">
                    <a:solidFill>
                      <a:srgbClr val="275662"/>
                    </a:solidFill>
                  </a:rPr>
                  <a:t>(forêts aléatoires) et de </a:t>
                </a:r>
                <a:r>
                  <a:rPr lang="fr-FR" sz="2000" dirty="0" smtClean="0">
                    <a:solidFill>
                      <a:srgbClr val="275662"/>
                    </a:solidFill>
                  </a:rPr>
                  <a:t>régressions</a:t>
                </a:r>
                <a:endParaRPr lang="fr-FR" sz="2000" dirty="0">
                  <a:solidFill>
                    <a:srgbClr val="275662"/>
                  </a:solidFill>
                </a:endParaRPr>
              </a:p>
              <a:p>
                <a:pPr marL="285750" indent="-285750">
                  <a:buFont typeface="Arial" panose="020B0604020202020204" pitchFamily="34" charset="0"/>
                  <a:buChar char="•"/>
                </a:pPr>
                <a:r>
                  <a:rPr lang="fr-FR" sz="2000" dirty="0">
                    <a:solidFill>
                      <a:srgbClr val="275662"/>
                    </a:solidFill>
                  </a:rPr>
                  <a:t>Sélection des variables les plus </a:t>
                </a:r>
                <a:r>
                  <a:rPr lang="fr-FR" sz="2000" dirty="0" smtClean="0">
                    <a:solidFill>
                      <a:srgbClr val="275662"/>
                    </a:solidFill>
                  </a:rPr>
                  <a:t>pertinentes</a:t>
                </a:r>
                <a:endParaRPr lang="fr-FR" sz="2000" dirty="0">
                  <a:solidFill>
                    <a:srgbClr val="275662"/>
                  </a:solidFill>
                </a:endParaRPr>
              </a:p>
              <a:p>
                <a:pPr marL="285750" indent="-285750">
                  <a:buFont typeface="Arial" panose="020B0604020202020204" pitchFamily="34" charset="0"/>
                  <a:buChar char="•"/>
                </a:pPr>
                <a:r>
                  <a:rPr lang="fr-FR" sz="2000" dirty="0">
                    <a:solidFill>
                      <a:srgbClr val="275662"/>
                    </a:solidFill>
                  </a:rPr>
                  <a:t>Développement des modèles </a:t>
                </a:r>
                <a:r>
                  <a:rPr lang="fr-FR" sz="2000" dirty="0" smtClean="0">
                    <a:solidFill>
                      <a:srgbClr val="275662"/>
                    </a:solidFill>
                  </a:rPr>
                  <a:t>prédictifs</a:t>
                </a:r>
                <a:endParaRPr lang="fr-FR" sz="2000" dirty="0">
                  <a:solidFill>
                    <a:srgbClr val="275662"/>
                  </a:solidFill>
                </a:endParaRPr>
              </a:p>
              <a:p>
                <a:pPr marL="285750" indent="-285750">
                  <a:buFont typeface="Arial" panose="020B0604020202020204" pitchFamily="34" charset="0"/>
                  <a:buChar char="•"/>
                </a:pPr>
                <a:r>
                  <a:rPr lang="fr-FR" sz="2000" dirty="0">
                    <a:solidFill>
                      <a:srgbClr val="275662"/>
                    </a:solidFill>
                  </a:rPr>
                  <a:t>Test et évaluation de la performances des modèles</a:t>
                </a:r>
              </a:p>
              <a:p>
                <a:endParaRPr lang="fr-FR" sz="2000" dirty="0" smtClean="0"/>
              </a:p>
              <a:p>
                <a:pPr marL="342900" indent="-342900">
                  <a:buFont typeface="Arial" panose="020B0604020202020204" pitchFamily="34" charset="0"/>
                  <a:buChar char="•"/>
                </a:pPr>
                <a:endParaRPr lang="fr-FR" sz="2000" dirty="0" smtClean="0"/>
              </a:p>
              <a:p>
                <a:pPr lvl="1"/>
                <a:endParaRPr lang="fr-FR" dirty="0" smtClean="0"/>
              </a:p>
              <a:p>
                <a:endParaRPr lang="en-GB" dirty="0"/>
              </a:p>
            </p:txBody>
          </p:sp>
        </mc:Choice>
        <mc:Fallback xmlns="">
          <p:sp>
            <p:nvSpPr>
              <p:cNvPr id="213" name="Espace réservé du texte 18"/>
              <p:cNvSpPr txBox="1">
                <a:spLocks noRot="1" noChangeAspect="1" noMove="1" noResize="1" noEditPoints="1" noAdjustHandles="1" noChangeArrowheads="1" noChangeShapeType="1" noTextEdit="1"/>
              </p:cNvSpPr>
              <p:nvPr/>
            </p:nvSpPr>
            <p:spPr>
              <a:xfrm>
                <a:off x="6403279" y="1037888"/>
                <a:ext cx="5529129" cy="5352279"/>
              </a:xfrm>
              <a:prstGeom prst="rect">
                <a:avLst/>
              </a:prstGeom>
              <a:blipFill>
                <a:blip r:embed="rId3"/>
                <a:stretch>
                  <a:fillRect l="-992" t="-1139" r="-1544"/>
                </a:stretch>
              </a:blipFill>
            </p:spPr>
            <p:txBody>
              <a:bodyPr/>
              <a:lstStyle/>
              <a:p>
                <a:r>
                  <a:rPr lang="en-GB">
                    <a:noFill/>
                  </a:rPr>
                  <a:t> </a:t>
                </a:r>
              </a:p>
            </p:txBody>
          </p:sp>
        </mc:Fallback>
      </mc:AlternateContent>
      <p:pic>
        <p:nvPicPr>
          <p:cNvPr id="4" name="Imag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5251" y="904752"/>
            <a:ext cx="4655155" cy="4655155"/>
          </a:xfrm>
          <a:prstGeom prst="rect">
            <a:avLst/>
          </a:prstGeom>
        </p:spPr>
      </p:pic>
      <p:sp>
        <p:nvSpPr>
          <p:cNvPr id="5" name="ZoneTexte 4"/>
          <p:cNvSpPr txBox="1"/>
          <p:nvPr/>
        </p:nvSpPr>
        <p:spPr>
          <a:xfrm>
            <a:off x="214848" y="5559907"/>
            <a:ext cx="5775959" cy="523220"/>
          </a:xfrm>
          <a:prstGeom prst="rect">
            <a:avLst/>
          </a:prstGeom>
          <a:noFill/>
        </p:spPr>
        <p:txBody>
          <a:bodyPr wrap="square" rtlCol="0">
            <a:spAutoFit/>
          </a:bodyPr>
          <a:lstStyle/>
          <a:p>
            <a:r>
              <a:rPr lang="fr-FR" sz="1400" i="1" dirty="0"/>
              <a:t>Matrice de diagramme de dispersion par paires, distributions </a:t>
            </a:r>
            <a:r>
              <a:rPr lang="fr-FR" sz="1400" i="1" dirty="0" smtClean="0"/>
              <a:t>et coefficients </a:t>
            </a:r>
            <a:r>
              <a:rPr lang="fr-FR" sz="1400" i="1" dirty="0"/>
              <a:t>de </a:t>
            </a:r>
            <a:r>
              <a:rPr lang="fr-FR" sz="1400" i="1" dirty="0" smtClean="0"/>
              <a:t>corrélation de </a:t>
            </a:r>
            <a:r>
              <a:rPr lang="fr-FR" sz="1400" i="1" dirty="0"/>
              <a:t>Pearson pour les principales variables explicatives</a:t>
            </a:r>
          </a:p>
        </p:txBody>
      </p:sp>
    </p:spTree>
    <p:extLst>
      <p:ext uri="{BB962C8B-B14F-4D97-AF65-F5344CB8AC3E}">
        <p14:creationId xmlns:p14="http://schemas.microsoft.com/office/powerpoint/2010/main" val="155792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743192" y="149638"/>
            <a:ext cx="10216343" cy="888251"/>
          </a:xfrm>
        </p:spPr>
        <p:txBody>
          <a:bodyPr>
            <a:normAutofit/>
          </a:bodyPr>
          <a:lstStyle/>
          <a:p>
            <a:r>
              <a:rPr lang="fr-FR" dirty="0" smtClean="0"/>
              <a:t>Résultats</a:t>
            </a:r>
            <a:endParaRPr lang="en-GB" dirty="0"/>
          </a:p>
        </p:txBody>
      </p:sp>
      <p:pic>
        <p:nvPicPr>
          <p:cNvPr id="7" name="Imag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33309" y="149639"/>
            <a:ext cx="5380312" cy="4035946"/>
          </a:xfrm>
          <a:prstGeom prst="rect">
            <a:avLst/>
          </a:prstGeom>
        </p:spPr>
      </p:pic>
      <p:sp>
        <p:nvSpPr>
          <p:cNvPr id="8" name="Espace réservé du texte 6"/>
          <p:cNvSpPr>
            <a:spLocks noGrp="1"/>
          </p:cNvSpPr>
          <p:nvPr>
            <p:ph type="body" idx="1"/>
          </p:nvPr>
        </p:nvSpPr>
        <p:spPr>
          <a:xfrm>
            <a:off x="359985" y="1190850"/>
            <a:ext cx="4723080" cy="4006733"/>
          </a:xfrm>
        </p:spPr>
        <p:txBody>
          <a:bodyPr>
            <a:normAutofit/>
          </a:bodyPr>
          <a:lstStyle/>
          <a:p>
            <a:pPr marL="742950" lvl="1" indent="-285750">
              <a:buFont typeface="Arial" panose="020B0604020202020204" pitchFamily="34" charset="0"/>
              <a:buChar char="•"/>
            </a:pPr>
            <a:endParaRPr lang="fr-FR" dirty="0"/>
          </a:p>
          <a:p>
            <a:pPr lvl="1"/>
            <a:endParaRPr lang="fr-FR" dirty="0"/>
          </a:p>
          <a:p>
            <a:endParaRPr lang="en-GB" dirty="0"/>
          </a:p>
        </p:txBody>
      </p:sp>
      <p:sp>
        <p:nvSpPr>
          <p:cNvPr id="9" name="Espace réservé du texte 18"/>
          <p:cNvSpPr txBox="1">
            <a:spLocks/>
          </p:cNvSpPr>
          <p:nvPr/>
        </p:nvSpPr>
        <p:spPr>
          <a:xfrm>
            <a:off x="743192" y="1128573"/>
            <a:ext cx="5762111" cy="5352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fr-FR" sz="1700" dirty="0">
                <a:solidFill>
                  <a:srgbClr val="275662"/>
                </a:solidFill>
              </a:rPr>
              <a:t>La </a:t>
            </a:r>
            <a:r>
              <a:rPr lang="fr-FR" sz="1700" b="1" dirty="0">
                <a:solidFill>
                  <a:srgbClr val="275662"/>
                </a:solidFill>
              </a:rPr>
              <a:t>proportion de zones de production </a:t>
            </a:r>
            <a:r>
              <a:rPr lang="fr-FR" sz="1700" dirty="0">
                <a:solidFill>
                  <a:srgbClr val="275662"/>
                </a:solidFill>
              </a:rPr>
              <a:t>de sédiments dans le bassin versant </a:t>
            </a:r>
            <a:r>
              <a:rPr lang="fr-FR" sz="1700" b="1" dirty="0">
                <a:solidFill>
                  <a:srgbClr val="275662"/>
                </a:solidFill>
              </a:rPr>
              <a:t>est la variable la plus importante </a:t>
            </a:r>
            <a:r>
              <a:rPr lang="fr-FR" sz="1700" dirty="0">
                <a:solidFill>
                  <a:srgbClr val="275662"/>
                </a:solidFill>
              </a:rPr>
              <a:t>pour prédire les volumes </a:t>
            </a:r>
            <a:r>
              <a:rPr lang="fr-FR" sz="1700" dirty="0" smtClean="0">
                <a:solidFill>
                  <a:srgbClr val="275662"/>
                </a:solidFill>
              </a:rPr>
              <a:t>de production.</a:t>
            </a:r>
          </a:p>
          <a:p>
            <a:pPr marL="342900" indent="-342900">
              <a:buFont typeface="Arial" panose="020B0604020202020204" pitchFamily="34" charset="0"/>
              <a:buChar char="•"/>
            </a:pPr>
            <a:r>
              <a:rPr lang="fr-FR" sz="1700" dirty="0">
                <a:solidFill>
                  <a:srgbClr val="275662"/>
                </a:solidFill>
              </a:rPr>
              <a:t>Dans une moindre mesure, des variables telles que la valeur du quantile </a:t>
            </a:r>
            <a:r>
              <a:rPr lang="fr-FR" sz="1700" dirty="0" smtClean="0">
                <a:solidFill>
                  <a:srgbClr val="275662"/>
                </a:solidFill>
              </a:rPr>
              <a:t>95% </a:t>
            </a:r>
            <a:r>
              <a:rPr lang="fr-FR" sz="1700" dirty="0">
                <a:solidFill>
                  <a:srgbClr val="275662"/>
                </a:solidFill>
              </a:rPr>
              <a:t>de l'indice de connectivité ou </a:t>
            </a:r>
            <a:r>
              <a:rPr lang="fr-FR" sz="1700" dirty="0" smtClean="0">
                <a:solidFill>
                  <a:srgbClr val="275662"/>
                </a:solidFill>
              </a:rPr>
              <a:t>la </a:t>
            </a:r>
            <a:r>
              <a:rPr lang="fr-FR" sz="1700" dirty="0">
                <a:solidFill>
                  <a:srgbClr val="275662"/>
                </a:solidFill>
              </a:rPr>
              <a:t>pente du </a:t>
            </a:r>
            <a:r>
              <a:rPr lang="fr-FR" sz="1700" dirty="0" smtClean="0">
                <a:solidFill>
                  <a:srgbClr val="275662"/>
                </a:solidFill>
              </a:rPr>
              <a:t>cours d’eau </a:t>
            </a:r>
            <a:r>
              <a:rPr lang="fr-FR" sz="1700" dirty="0">
                <a:solidFill>
                  <a:srgbClr val="275662"/>
                </a:solidFill>
              </a:rPr>
              <a:t>sont des variables importantes</a:t>
            </a:r>
            <a:r>
              <a:rPr lang="fr-FR" sz="1700" dirty="0" smtClean="0">
                <a:solidFill>
                  <a:srgbClr val="275662"/>
                </a:solidFill>
              </a:rPr>
              <a:t>.</a:t>
            </a:r>
          </a:p>
          <a:p>
            <a:pPr marL="342900" indent="-342900">
              <a:buFont typeface="Arial" panose="020B0604020202020204" pitchFamily="34" charset="0"/>
              <a:buChar char="•"/>
            </a:pPr>
            <a:r>
              <a:rPr lang="fr-FR" sz="1700" dirty="0">
                <a:solidFill>
                  <a:srgbClr val="275662"/>
                </a:solidFill>
              </a:rPr>
              <a:t>En fonction de l'importance des variables, plusieurs formulations de modèles simples (</a:t>
            </a:r>
            <a:r>
              <a:rPr lang="fr-FR" sz="1700" dirty="0" err="1">
                <a:solidFill>
                  <a:srgbClr val="275662"/>
                </a:solidFill>
              </a:rPr>
              <a:t>monovariés</a:t>
            </a:r>
            <a:r>
              <a:rPr lang="fr-FR" sz="1700" dirty="0">
                <a:solidFill>
                  <a:srgbClr val="275662"/>
                </a:solidFill>
              </a:rPr>
              <a:t>, </a:t>
            </a:r>
            <a:r>
              <a:rPr lang="fr-FR" sz="1700" dirty="0" err="1">
                <a:solidFill>
                  <a:srgbClr val="275662"/>
                </a:solidFill>
              </a:rPr>
              <a:t>bivariés</a:t>
            </a:r>
            <a:r>
              <a:rPr lang="fr-FR" sz="1700" dirty="0">
                <a:solidFill>
                  <a:srgbClr val="275662"/>
                </a:solidFill>
              </a:rPr>
              <a:t> ou à trois paramètres) ont été proposées.</a:t>
            </a:r>
            <a:endParaRPr lang="fr-FR" sz="2000" dirty="0" smtClean="0"/>
          </a:p>
          <a:p>
            <a:pPr lvl="1"/>
            <a:endParaRPr lang="fr-FR" dirty="0" smtClean="0"/>
          </a:p>
          <a:p>
            <a:endParaRPr lang="en-GB" dirty="0"/>
          </a:p>
        </p:txBody>
      </p:sp>
      <p:sp>
        <p:nvSpPr>
          <p:cNvPr id="10" name="ZoneTexte 9"/>
          <p:cNvSpPr txBox="1"/>
          <p:nvPr/>
        </p:nvSpPr>
        <p:spPr>
          <a:xfrm>
            <a:off x="6733310" y="4185584"/>
            <a:ext cx="5458690" cy="738664"/>
          </a:xfrm>
          <a:prstGeom prst="rect">
            <a:avLst/>
          </a:prstGeom>
          <a:noFill/>
        </p:spPr>
        <p:txBody>
          <a:bodyPr wrap="square" rtlCol="0">
            <a:spAutoFit/>
          </a:bodyPr>
          <a:lstStyle/>
          <a:p>
            <a:pPr algn="ctr"/>
            <a:r>
              <a:rPr lang="fr-FR" sz="1400" i="1" dirty="0" smtClean="0"/>
              <a:t>Importance relative des variables pour la production moyenne annuelle </a:t>
            </a:r>
            <a:r>
              <a:rPr lang="fr-FR" sz="1400" i="1" dirty="0" err="1" smtClean="0"/>
              <a:t>specifique</a:t>
            </a:r>
            <a:r>
              <a:rPr lang="fr-FR" sz="1400" i="1" dirty="0" smtClean="0"/>
              <a:t> (</a:t>
            </a:r>
            <a:r>
              <a:rPr lang="fr-FR" sz="1400" i="1" dirty="0" err="1" smtClean="0"/>
              <a:t>V</a:t>
            </a:r>
            <a:r>
              <a:rPr lang="fr-FR" sz="1400" i="1" baseline="-25000" dirty="0" err="1" smtClean="0"/>
              <a:t>m</a:t>
            </a:r>
            <a:r>
              <a:rPr lang="fr-FR" sz="1400" i="1" dirty="0" smtClean="0"/>
              <a:t>/A), le volume spécifique décennal(V</a:t>
            </a:r>
            <a:r>
              <a:rPr lang="fr-FR" sz="1400" i="1" baseline="-25000" dirty="0" smtClean="0"/>
              <a:t>10</a:t>
            </a:r>
            <a:r>
              <a:rPr lang="fr-FR" sz="1400" i="1" dirty="0" smtClean="0"/>
              <a:t>/A) et le volume de référence spécifique (</a:t>
            </a:r>
            <a:r>
              <a:rPr lang="fr-FR" sz="1400" i="1" dirty="0" err="1" smtClean="0"/>
              <a:t>V</a:t>
            </a:r>
            <a:r>
              <a:rPr lang="fr-FR" sz="1400" i="1" baseline="-25000" dirty="0" err="1" smtClean="0"/>
              <a:t>ref</a:t>
            </a:r>
            <a:r>
              <a:rPr lang="fr-FR" sz="1400" i="1" dirty="0" smtClean="0"/>
              <a:t>/A).</a:t>
            </a:r>
            <a:endParaRPr lang="fr-FR" sz="1400" i="1" dirty="0"/>
          </a:p>
        </p:txBody>
      </p:sp>
      <p:pic>
        <p:nvPicPr>
          <p:cNvPr id="11" name="Image 10"/>
          <p:cNvPicPr>
            <a:picLocks noChangeAspect="1"/>
          </p:cNvPicPr>
          <p:nvPr/>
        </p:nvPicPr>
        <p:blipFill>
          <a:blip r:embed="rId4"/>
          <a:stretch>
            <a:fillRect/>
          </a:stretch>
        </p:blipFill>
        <p:spPr>
          <a:xfrm>
            <a:off x="1126690" y="3758994"/>
            <a:ext cx="4562382" cy="1438589"/>
          </a:xfrm>
          <a:prstGeom prst="rect">
            <a:avLst/>
          </a:prstGeom>
        </p:spPr>
      </p:pic>
      <p:sp>
        <p:nvSpPr>
          <p:cNvPr id="12" name="ZoneTexte 11"/>
          <p:cNvSpPr txBox="1"/>
          <p:nvPr/>
        </p:nvSpPr>
        <p:spPr>
          <a:xfrm>
            <a:off x="1126690" y="5163036"/>
            <a:ext cx="5197434" cy="523220"/>
          </a:xfrm>
          <a:prstGeom prst="rect">
            <a:avLst/>
          </a:prstGeom>
          <a:noFill/>
        </p:spPr>
        <p:txBody>
          <a:bodyPr wrap="square" rtlCol="0">
            <a:spAutoFit/>
          </a:bodyPr>
          <a:lstStyle/>
          <a:p>
            <a:r>
              <a:rPr lang="en-US" sz="1400" i="1" dirty="0" err="1" smtClean="0"/>
              <a:t>Paramètres</a:t>
            </a:r>
            <a:r>
              <a:rPr lang="en-US" sz="1400" i="1" dirty="0" smtClean="0"/>
              <a:t> </a:t>
            </a:r>
            <a:r>
              <a:rPr lang="en-US" sz="1400" i="1" dirty="0" err="1" smtClean="0"/>
              <a:t>utilisés</a:t>
            </a:r>
            <a:r>
              <a:rPr lang="en-US" sz="1400" i="1" dirty="0" smtClean="0"/>
              <a:t> </a:t>
            </a:r>
            <a:r>
              <a:rPr lang="en-US" sz="1400" i="1" dirty="0" err="1" smtClean="0"/>
              <a:t>dans</a:t>
            </a:r>
            <a:r>
              <a:rPr lang="en-US" sz="1400" i="1" dirty="0" smtClean="0"/>
              <a:t> les </a:t>
            </a:r>
            <a:r>
              <a:rPr lang="en-US" sz="1400" i="1" dirty="0" err="1" smtClean="0"/>
              <a:t>différents</a:t>
            </a:r>
            <a:r>
              <a:rPr lang="en-US" sz="1400" i="1" dirty="0" smtClean="0"/>
              <a:t> </a:t>
            </a:r>
            <a:r>
              <a:rPr lang="en-US" sz="1400" i="1" dirty="0" err="1" smtClean="0"/>
              <a:t>modèles</a:t>
            </a:r>
            <a:r>
              <a:rPr lang="en-US" sz="1400" i="1" dirty="0" smtClean="0"/>
              <a:t> de random </a:t>
            </a:r>
            <a:r>
              <a:rPr lang="en-US" sz="1400" i="1" dirty="0"/>
              <a:t>forest </a:t>
            </a:r>
            <a:r>
              <a:rPr lang="en-US" sz="1400" i="1" dirty="0" smtClean="0"/>
              <a:t>et  </a:t>
            </a:r>
            <a:r>
              <a:rPr lang="en-US" sz="1400" i="1" dirty="0" err="1" smtClean="0"/>
              <a:t>régression</a:t>
            </a:r>
            <a:r>
              <a:rPr lang="en-US" sz="1400" i="1" dirty="0" smtClean="0"/>
              <a:t>.</a:t>
            </a:r>
            <a:endParaRPr lang="fr-FR" sz="1400" i="1" dirty="0"/>
          </a:p>
        </p:txBody>
      </p:sp>
    </p:spTree>
    <p:extLst>
      <p:ext uri="{BB962C8B-B14F-4D97-AF65-F5344CB8AC3E}">
        <p14:creationId xmlns:p14="http://schemas.microsoft.com/office/powerpoint/2010/main" val="2196207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Résultats</a:t>
            </a:r>
            <a:endParaRPr lang="fr-FR" dirty="0"/>
          </a:p>
        </p:txBody>
      </p:sp>
      <p:pic>
        <p:nvPicPr>
          <p:cNvPr id="6" name="Image 5"/>
          <p:cNvPicPr>
            <a:picLocks noChangeAspect="1"/>
          </p:cNvPicPr>
          <p:nvPr/>
        </p:nvPicPr>
        <p:blipFill>
          <a:blip r:embed="rId3"/>
          <a:stretch>
            <a:fillRect/>
          </a:stretch>
        </p:blipFill>
        <p:spPr>
          <a:xfrm>
            <a:off x="1899434" y="2169970"/>
            <a:ext cx="3932619" cy="2391129"/>
          </a:xfrm>
          <a:prstGeom prst="rect">
            <a:avLst/>
          </a:prstGeom>
        </p:spPr>
      </p:pic>
      <p:grpSp>
        <p:nvGrpSpPr>
          <p:cNvPr id="13" name="Groupe 12"/>
          <p:cNvGrpSpPr>
            <a:grpSpLocks noChangeAspect="1"/>
          </p:cNvGrpSpPr>
          <p:nvPr/>
        </p:nvGrpSpPr>
        <p:grpSpPr>
          <a:xfrm>
            <a:off x="3227749" y="5003800"/>
            <a:ext cx="6288002" cy="1152759"/>
            <a:chOff x="6118580" y="4622247"/>
            <a:chExt cx="7791450" cy="1428380"/>
          </a:xfrm>
        </p:grpSpPr>
        <p:pic>
          <p:nvPicPr>
            <p:cNvPr id="8" name="Image 7"/>
            <p:cNvPicPr>
              <a:picLocks noChangeAspect="1"/>
            </p:cNvPicPr>
            <p:nvPr/>
          </p:nvPicPr>
          <p:blipFill>
            <a:blip r:embed="rId4"/>
            <a:stretch>
              <a:fillRect/>
            </a:stretch>
          </p:blipFill>
          <p:spPr>
            <a:xfrm>
              <a:off x="6240164" y="4845340"/>
              <a:ext cx="4191000" cy="352425"/>
            </a:xfrm>
            <a:prstGeom prst="rect">
              <a:avLst/>
            </a:prstGeom>
          </p:spPr>
        </p:pic>
        <p:pic>
          <p:nvPicPr>
            <p:cNvPr id="9" name="Image 8"/>
            <p:cNvPicPr>
              <a:picLocks noChangeAspect="1"/>
            </p:cNvPicPr>
            <p:nvPr/>
          </p:nvPicPr>
          <p:blipFill>
            <a:blip r:embed="rId5"/>
            <a:stretch>
              <a:fillRect/>
            </a:stretch>
          </p:blipFill>
          <p:spPr>
            <a:xfrm>
              <a:off x="6316154" y="5171617"/>
              <a:ext cx="2733675" cy="314325"/>
            </a:xfrm>
            <a:prstGeom prst="rect">
              <a:avLst/>
            </a:prstGeom>
          </p:spPr>
        </p:pic>
        <p:pic>
          <p:nvPicPr>
            <p:cNvPr id="10" name="Image 9"/>
            <p:cNvPicPr>
              <a:picLocks noChangeAspect="1"/>
            </p:cNvPicPr>
            <p:nvPr/>
          </p:nvPicPr>
          <p:blipFill>
            <a:blip r:embed="rId6"/>
            <a:stretch>
              <a:fillRect/>
            </a:stretch>
          </p:blipFill>
          <p:spPr>
            <a:xfrm>
              <a:off x="6118580" y="5470987"/>
              <a:ext cx="7791450" cy="314325"/>
            </a:xfrm>
            <a:prstGeom prst="rect">
              <a:avLst/>
            </a:prstGeom>
          </p:spPr>
        </p:pic>
        <p:pic>
          <p:nvPicPr>
            <p:cNvPr id="11" name="Image 10"/>
            <p:cNvPicPr>
              <a:picLocks noChangeAspect="1"/>
            </p:cNvPicPr>
            <p:nvPr/>
          </p:nvPicPr>
          <p:blipFill>
            <a:blip r:embed="rId7"/>
            <a:stretch>
              <a:fillRect/>
            </a:stretch>
          </p:blipFill>
          <p:spPr>
            <a:xfrm>
              <a:off x="6331352" y="5764877"/>
              <a:ext cx="7172325" cy="285750"/>
            </a:xfrm>
            <a:prstGeom prst="rect">
              <a:avLst/>
            </a:prstGeom>
          </p:spPr>
        </p:pic>
        <p:pic>
          <p:nvPicPr>
            <p:cNvPr id="7" name="Image 6"/>
            <p:cNvPicPr>
              <a:picLocks noChangeAspect="1"/>
            </p:cNvPicPr>
            <p:nvPr/>
          </p:nvPicPr>
          <p:blipFill>
            <a:blip r:embed="rId8"/>
            <a:stretch>
              <a:fillRect/>
            </a:stretch>
          </p:blipFill>
          <p:spPr>
            <a:xfrm>
              <a:off x="6285758" y="4622247"/>
              <a:ext cx="6924674" cy="295275"/>
            </a:xfrm>
            <a:prstGeom prst="rect">
              <a:avLst/>
            </a:prstGeom>
          </p:spPr>
        </p:pic>
      </p:grpSp>
      <p:sp>
        <p:nvSpPr>
          <p:cNvPr id="14" name="Espace réservé du texte 18"/>
          <p:cNvSpPr txBox="1">
            <a:spLocks/>
          </p:cNvSpPr>
          <p:nvPr/>
        </p:nvSpPr>
        <p:spPr>
          <a:xfrm>
            <a:off x="646378" y="1037889"/>
            <a:ext cx="11393222" cy="5352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1700" dirty="0" smtClean="0">
                <a:solidFill>
                  <a:srgbClr val="275662"/>
                </a:solidFill>
              </a:rPr>
              <a:t>Exemples : différentes formulations de modèle de prédiction de V</a:t>
            </a:r>
            <a:r>
              <a:rPr lang="fr-FR" sz="1700" baseline="-25000" dirty="0" smtClean="0">
                <a:solidFill>
                  <a:srgbClr val="275662"/>
                </a:solidFill>
              </a:rPr>
              <a:t>10</a:t>
            </a:r>
            <a:r>
              <a:rPr lang="fr-FR" sz="1700" dirty="0" smtClean="0">
                <a:solidFill>
                  <a:srgbClr val="275662"/>
                </a:solidFill>
              </a:rPr>
              <a:t> et de </a:t>
            </a:r>
            <a:r>
              <a:rPr lang="fr-FR" sz="1700" dirty="0" err="1" smtClean="0">
                <a:solidFill>
                  <a:srgbClr val="275662"/>
                </a:solidFill>
              </a:rPr>
              <a:t>V</a:t>
            </a:r>
            <a:r>
              <a:rPr lang="fr-FR" sz="1700" baseline="-25000" dirty="0" err="1" smtClean="0">
                <a:solidFill>
                  <a:srgbClr val="275662"/>
                </a:solidFill>
              </a:rPr>
              <a:t>ref</a:t>
            </a:r>
            <a:r>
              <a:rPr lang="fr-FR" sz="1700" dirty="0" smtClean="0">
                <a:solidFill>
                  <a:srgbClr val="275662"/>
                </a:solidFill>
              </a:rPr>
              <a:t> (volume spécifique) pour les modèles de régressions:</a:t>
            </a:r>
          </a:p>
          <a:p>
            <a:pPr marL="342900" indent="-342900">
              <a:buFont typeface="Arial" panose="020B0604020202020204" pitchFamily="34" charset="0"/>
              <a:buChar char="•"/>
            </a:pPr>
            <a:endParaRPr lang="fr-FR" sz="2000" dirty="0" smtClean="0"/>
          </a:p>
          <a:p>
            <a:pPr lvl="1"/>
            <a:endParaRPr lang="fr-FR" dirty="0" smtClean="0"/>
          </a:p>
          <a:p>
            <a:endParaRPr lang="en-GB" dirty="0"/>
          </a:p>
        </p:txBody>
      </p:sp>
      <p:pic>
        <p:nvPicPr>
          <p:cNvPr id="3" name="Image 2"/>
          <p:cNvPicPr>
            <a:picLocks noChangeAspect="1"/>
          </p:cNvPicPr>
          <p:nvPr/>
        </p:nvPicPr>
        <p:blipFill>
          <a:blip r:embed="rId9"/>
          <a:stretch>
            <a:fillRect/>
          </a:stretch>
        </p:blipFill>
        <p:spPr>
          <a:xfrm>
            <a:off x="6893830" y="2011495"/>
            <a:ext cx="4448106" cy="2535545"/>
          </a:xfrm>
          <a:prstGeom prst="rect">
            <a:avLst/>
          </a:prstGeom>
        </p:spPr>
      </p:pic>
    </p:spTree>
    <p:extLst>
      <p:ext uri="{BB962C8B-B14F-4D97-AF65-F5344CB8AC3E}">
        <p14:creationId xmlns:p14="http://schemas.microsoft.com/office/powerpoint/2010/main" val="9425853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Résultats</a:t>
            </a:r>
            <a:endParaRPr lang="fr-FR" dirty="0"/>
          </a:p>
        </p:txBody>
      </p:sp>
      <p:pic>
        <p:nvPicPr>
          <p:cNvPr id="5" name="Imag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72112" y="200347"/>
            <a:ext cx="4488149" cy="6172689"/>
          </a:xfrm>
          <a:prstGeom prst="rect">
            <a:avLst/>
          </a:prstGeom>
        </p:spPr>
      </p:pic>
      <p:sp>
        <p:nvSpPr>
          <p:cNvPr id="6" name="Espace réservé du texte 18"/>
          <p:cNvSpPr txBox="1">
            <a:spLocks/>
          </p:cNvSpPr>
          <p:nvPr/>
        </p:nvSpPr>
        <p:spPr>
          <a:xfrm>
            <a:off x="113273" y="3281820"/>
            <a:ext cx="7087396" cy="27694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sz="1700" dirty="0" smtClean="0">
                <a:solidFill>
                  <a:srgbClr val="275662"/>
                </a:solidFill>
              </a:rPr>
              <a:t>Les </a:t>
            </a:r>
            <a:r>
              <a:rPr lang="en-US" sz="1700" dirty="0" err="1" smtClean="0">
                <a:solidFill>
                  <a:srgbClr val="275662"/>
                </a:solidFill>
              </a:rPr>
              <a:t>modèles</a:t>
            </a:r>
            <a:r>
              <a:rPr lang="en-US" sz="1700" dirty="0" smtClean="0">
                <a:solidFill>
                  <a:srgbClr val="275662"/>
                </a:solidFill>
              </a:rPr>
              <a:t> de predictions des volumes </a:t>
            </a:r>
            <a:r>
              <a:rPr lang="en-US" sz="1700" dirty="0" err="1" smtClean="0">
                <a:solidFill>
                  <a:srgbClr val="275662"/>
                </a:solidFill>
              </a:rPr>
              <a:t>présentent</a:t>
            </a:r>
            <a:r>
              <a:rPr lang="en-US" sz="1700" dirty="0" smtClean="0">
                <a:solidFill>
                  <a:srgbClr val="275662"/>
                </a:solidFill>
              </a:rPr>
              <a:t> des performances </a:t>
            </a:r>
            <a:r>
              <a:rPr lang="en-US" sz="1700" dirty="0" err="1" smtClean="0">
                <a:solidFill>
                  <a:srgbClr val="275662"/>
                </a:solidFill>
              </a:rPr>
              <a:t>satisfaisantes</a:t>
            </a:r>
            <a:r>
              <a:rPr lang="en-US" sz="1700" dirty="0">
                <a:solidFill>
                  <a:srgbClr val="275662"/>
                </a:solidFill>
              </a:rPr>
              <a:t> </a:t>
            </a:r>
            <a:r>
              <a:rPr lang="en-US" sz="1700" dirty="0" smtClean="0">
                <a:solidFill>
                  <a:srgbClr val="275662"/>
                </a:solidFill>
              </a:rPr>
              <a:t>(</a:t>
            </a:r>
            <a:r>
              <a:rPr lang="en-US" sz="1700" dirty="0">
                <a:solidFill>
                  <a:srgbClr val="275662"/>
                </a:solidFill>
              </a:rPr>
              <a:t>R2 </a:t>
            </a:r>
            <a:r>
              <a:rPr lang="en-US" sz="1700" dirty="0" smtClean="0">
                <a:solidFill>
                  <a:srgbClr val="275662"/>
                </a:solidFill>
              </a:rPr>
              <a:t>≈ 0.8)</a:t>
            </a:r>
          </a:p>
          <a:p>
            <a:pPr marL="342900" indent="-342900">
              <a:buFont typeface="Arial" panose="020B0604020202020204" pitchFamily="34" charset="0"/>
              <a:buChar char="•"/>
            </a:pPr>
            <a:r>
              <a:rPr lang="en-US" sz="1700" dirty="0" smtClean="0">
                <a:solidFill>
                  <a:srgbClr val="275662"/>
                </a:solidFill>
              </a:rPr>
              <a:t>Les </a:t>
            </a:r>
            <a:r>
              <a:rPr lang="en-US" sz="1700" dirty="0" err="1" smtClean="0">
                <a:solidFill>
                  <a:srgbClr val="275662"/>
                </a:solidFill>
              </a:rPr>
              <a:t>fréquences</a:t>
            </a:r>
            <a:r>
              <a:rPr lang="en-US" sz="1700" dirty="0" smtClean="0">
                <a:solidFill>
                  <a:srgbClr val="275662"/>
                </a:solidFill>
              </a:rPr>
              <a:t> </a:t>
            </a:r>
            <a:r>
              <a:rPr lang="en-US" sz="1700" dirty="0" err="1" smtClean="0">
                <a:solidFill>
                  <a:srgbClr val="275662"/>
                </a:solidFill>
              </a:rPr>
              <a:t>d’occurences</a:t>
            </a:r>
            <a:r>
              <a:rPr lang="en-US" sz="1700" dirty="0" smtClean="0">
                <a:solidFill>
                  <a:srgbClr val="275662"/>
                </a:solidFill>
              </a:rPr>
              <a:t> </a:t>
            </a:r>
            <a:r>
              <a:rPr lang="en-US" sz="1700" dirty="0" err="1" smtClean="0">
                <a:solidFill>
                  <a:srgbClr val="275662"/>
                </a:solidFill>
              </a:rPr>
              <a:t>d’évènements</a:t>
            </a:r>
            <a:r>
              <a:rPr lang="en-US" sz="1700" dirty="0" smtClean="0">
                <a:solidFill>
                  <a:srgbClr val="275662"/>
                </a:solidFill>
              </a:rPr>
              <a:t> </a:t>
            </a:r>
            <a:r>
              <a:rPr lang="en-US" sz="1700" dirty="0" err="1" smtClean="0">
                <a:solidFill>
                  <a:srgbClr val="275662"/>
                </a:solidFill>
              </a:rPr>
              <a:t>sont</a:t>
            </a:r>
            <a:r>
              <a:rPr lang="en-US" sz="1700" dirty="0">
                <a:solidFill>
                  <a:srgbClr val="275662"/>
                </a:solidFill>
              </a:rPr>
              <a:t> </a:t>
            </a:r>
            <a:r>
              <a:rPr lang="en-US" sz="1700" dirty="0" err="1" smtClean="0">
                <a:solidFill>
                  <a:srgbClr val="275662"/>
                </a:solidFill>
              </a:rPr>
              <a:t>moins</a:t>
            </a:r>
            <a:r>
              <a:rPr lang="en-US" sz="1700" dirty="0" smtClean="0">
                <a:solidFill>
                  <a:srgbClr val="275662"/>
                </a:solidFill>
              </a:rPr>
              <a:t> </a:t>
            </a:r>
            <a:r>
              <a:rPr lang="en-US" sz="1700" dirty="0" err="1" smtClean="0">
                <a:solidFill>
                  <a:srgbClr val="275662"/>
                </a:solidFill>
              </a:rPr>
              <a:t>bien</a:t>
            </a:r>
            <a:r>
              <a:rPr lang="en-US" sz="1700" dirty="0" smtClean="0">
                <a:solidFill>
                  <a:srgbClr val="275662"/>
                </a:solidFill>
              </a:rPr>
              <a:t> </a:t>
            </a:r>
            <a:r>
              <a:rPr lang="en-US" sz="1700" dirty="0" err="1" smtClean="0">
                <a:solidFill>
                  <a:srgbClr val="275662"/>
                </a:solidFill>
              </a:rPr>
              <a:t>prédites</a:t>
            </a:r>
            <a:endParaRPr lang="en-US" sz="1700" dirty="0" smtClean="0">
              <a:solidFill>
                <a:srgbClr val="275662"/>
              </a:solidFill>
            </a:endParaRPr>
          </a:p>
          <a:p>
            <a:pPr marL="342900" indent="-342900">
              <a:buFont typeface="Arial" panose="020B0604020202020204" pitchFamily="34" charset="0"/>
              <a:buChar char="•"/>
            </a:pPr>
            <a:r>
              <a:rPr lang="en-US" sz="1700" dirty="0">
                <a:solidFill>
                  <a:srgbClr val="275662"/>
                </a:solidFill>
              </a:rPr>
              <a:t>Les random forests et regressions </a:t>
            </a:r>
            <a:r>
              <a:rPr lang="en-US" sz="1700" dirty="0" err="1">
                <a:solidFill>
                  <a:srgbClr val="275662"/>
                </a:solidFill>
              </a:rPr>
              <a:t>donnent</a:t>
            </a:r>
            <a:r>
              <a:rPr lang="en-US" sz="1700" dirty="0">
                <a:solidFill>
                  <a:srgbClr val="275662"/>
                </a:solidFill>
              </a:rPr>
              <a:t> des </a:t>
            </a:r>
            <a:r>
              <a:rPr lang="en-US" sz="1700" dirty="0" err="1">
                <a:solidFill>
                  <a:srgbClr val="275662"/>
                </a:solidFill>
              </a:rPr>
              <a:t>modèles</a:t>
            </a:r>
            <a:r>
              <a:rPr lang="en-US" sz="1700" dirty="0">
                <a:solidFill>
                  <a:srgbClr val="275662"/>
                </a:solidFill>
              </a:rPr>
              <a:t> aux performances </a:t>
            </a:r>
            <a:r>
              <a:rPr lang="en-US" sz="1700" dirty="0" err="1">
                <a:solidFill>
                  <a:srgbClr val="275662"/>
                </a:solidFill>
              </a:rPr>
              <a:t>comparables</a:t>
            </a:r>
            <a:r>
              <a:rPr lang="en-US" sz="1700" dirty="0" smtClean="0">
                <a:solidFill>
                  <a:srgbClr val="275662"/>
                </a:solidFill>
              </a:rPr>
              <a:t>.</a:t>
            </a:r>
          </a:p>
          <a:p>
            <a:pPr marL="342900" indent="-342900">
              <a:buFont typeface="Arial" panose="020B0604020202020204" pitchFamily="34" charset="0"/>
              <a:buChar char="•"/>
            </a:pPr>
            <a:r>
              <a:rPr lang="en-US" sz="1700" dirty="0" err="1" smtClean="0">
                <a:solidFill>
                  <a:srgbClr val="275662"/>
                </a:solidFill>
              </a:rPr>
              <a:t>L’analyse</a:t>
            </a:r>
            <a:r>
              <a:rPr lang="en-US" sz="1700" dirty="0" smtClean="0">
                <a:solidFill>
                  <a:srgbClr val="275662"/>
                </a:solidFill>
              </a:rPr>
              <a:t> des performances au </a:t>
            </a:r>
            <a:r>
              <a:rPr lang="en-US" sz="1700" dirty="0" err="1" smtClean="0">
                <a:solidFill>
                  <a:srgbClr val="275662"/>
                </a:solidFill>
              </a:rPr>
              <a:t>prisme</a:t>
            </a:r>
            <a:r>
              <a:rPr lang="en-US" sz="1700" dirty="0" smtClean="0">
                <a:solidFill>
                  <a:srgbClr val="275662"/>
                </a:solidFill>
              </a:rPr>
              <a:t> des proportions de predictions </a:t>
            </a:r>
            <a:r>
              <a:rPr lang="en-US" sz="1700" dirty="0" err="1" smtClean="0">
                <a:solidFill>
                  <a:srgbClr val="275662"/>
                </a:solidFill>
              </a:rPr>
              <a:t>dans</a:t>
            </a:r>
            <a:r>
              <a:rPr lang="en-US" sz="1700" dirty="0" smtClean="0">
                <a:solidFill>
                  <a:srgbClr val="275662"/>
                </a:solidFill>
              </a:rPr>
              <a:t> les </a:t>
            </a:r>
            <a:r>
              <a:rPr lang="en-US" sz="1700" dirty="0" err="1" smtClean="0">
                <a:solidFill>
                  <a:srgbClr val="275662"/>
                </a:solidFill>
              </a:rPr>
              <a:t>intervalles</a:t>
            </a:r>
            <a:r>
              <a:rPr lang="en-US" sz="1700" dirty="0" smtClean="0">
                <a:solidFill>
                  <a:srgbClr val="275662"/>
                </a:solidFill>
              </a:rPr>
              <a:t> [2/3</a:t>
            </a:r>
            <a:r>
              <a:rPr lang="en-US" sz="1700" dirty="0">
                <a:solidFill>
                  <a:srgbClr val="275662"/>
                </a:solidFill>
              </a:rPr>
              <a:t>; 3/2]; [1/2; 2] </a:t>
            </a:r>
            <a:r>
              <a:rPr lang="en-US" sz="1700" dirty="0" smtClean="0">
                <a:solidFill>
                  <a:srgbClr val="275662"/>
                </a:solidFill>
              </a:rPr>
              <a:t>et </a:t>
            </a:r>
            <a:r>
              <a:rPr lang="en-US" sz="1700" dirty="0">
                <a:solidFill>
                  <a:srgbClr val="275662"/>
                </a:solidFill>
              </a:rPr>
              <a:t>[1/5; 5] </a:t>
            </a:r>
            <a:r>
              <a:rPr lang="fr-FR" sz="1700" dirty="0" smtClean="0">
                <a:solidFill>
                  <a:srgbClr val="275662"/>
                </a:solidFill>
              </a:rPr>
              <a:t>montre que les modèles donnent des ordres de grandeurs.</a:t>
            </a:r>
            <a:endParaRPr lang="fr-FR" sz="1700" dirty="0" smtClean="0"/>
          </a:p>
          <a:p>
            <a:pPr lvl="1"/>
            <a:endParaRPr lang="fr-FR" dirty="0" smtClean="0"/>
          </a:p>
          <a:p>
            <a:endParaRPr lang="en-GB" dirty="0"/>
          </a:p>
        </p:txBody>
      </p:sp>
      <p:pic>
        <p:nvPicPr>
          <p:cNvPr id="9" name="Image 8"/>
          <p:cNvPicPr>
            <a:picLocks noChangeAspect="1"/>
          </p:cNvPicPr>
          <p:nvPr/>
        </p:nvPicPr>
        <p:blipFill>
          <a:blip r:embed="rId4"/>
          <a:stretch>
            <a:fillRect/>
          </a:stretch>
        </p:blipFill>
        <p:spPr>
          <a:xfrm>
            <a:off x="802457" y="841616"/>
            <a:ext cx="5759209" cy="1815967"/>
          </a:xfrm>
          <a:prstGeom prst="rect">
            <a:avLst/>
          </a:prstGeom>
        </p:spPr>
      </p:pic>
      <p:sp>
        <p:nvSpPr>
          <p:cNvPr id="10" name="ZoneTexte 9"/>
          <p:cNvSpPr txBox="1"/>
          <p:nvPr/>
        </p:nvSpPr>
        <p:spPr>
          <a:xfrm>
            <a:off x="743191" y="2572236"/>
            <a:ext cx="6334941" cy="307777"/>
          </a:xfrm>
          <a:prstGeom prst="rect">
            <a:avLst/>
          </a:prstGeom>
          <a:noFill/>
        </p:spPr>
        <p:txBody>
          <a:bodyPr wrap="square" rtlCol="0">
            <a:spAutoFit/>
          </a:bodyPr>
          <a:lstStyle/>
          <a:p>
            <a:r>
              <a:rPr lang="en-US" sz="1400" i="1" dirty="0" err="1" smtClean="0"/>
              <a:t>Paramètres</a:t>
            </a:r>
            <a:r>
              <a:rPr lang="en-US" sz="1400" i="1" dirty="0" smtClean="0"/>
              <a:t> </a:t>
            </a:r>
            <a:r>
              <a:rPr lang="en-US" sz="1400" i="1" dirty="0" err="1" smtClean="0"/>
              <a:t>utilisés</a:t>
            </a:r>
            <a:r>
              <a:rPr lang="en-US" sz="1400" i="1" dirty="0" smtClean="0"/>
              <a:t> </a:t>
            </a:r>
            <a:r>
              <a:rPr lang="en-US" sz="1400" i="1" dirty="0" err="1" smtClean="0"/>
              <a:t>dans</a:t>
            </a:r>
            <a:r>
              <a:rPr lang="en-US" sz="1400" i="1" dirty="0" smtClean="0"/>
              <a:t> les </a:t>
            </a:r>
            <a:r>
              <a:rPr lang="en-US" sz="1400" i="1" dirty="0" err="1" smtClean="0"/>
              <a:t>différents</a:t>
            </a:r>
            <a:r>
              <a:rPr lang="en-US" sz="1400" i="1" dirty="0" smtClean="0"/>
              <a:t> </a:t>
            </a:r>
            <a:r>
              <a:rPr lang="en-US" sz="1400" i="1" dirty="0" err="1" smtClean="0"/>
              <a:t>modèles</a:t>
            </a:r>
            <a:r>
              <a:rPr lang="en-US" sz="1400" i="1" dirty="0" smtClean="0"/>
              <a:t> de random </a:t>
            </a:r>
            <a:r>
              <a:rPr lang="en-US" sz="1400" i="1" dirty="0"/>
              <a:t>forest </a:t>
            </a:r>
            <a:r>
              <a:rPr lang="en-US" sz="1400" i="1" dirty="0" smtClean="0"/>
              <a:t>et  </a:t>
            </a:r>
            <a:r>
              <a:rPr lang="en-US" sz="1400" i="1" dirty="0" err="1" smtClean="0"/>
              <a:t>régression</a:t>
            </a:r>
            <a:r>
              <a:rPr lang="en-US" sz="1400" i="1" dirty="0" smtClean="0"/>
              <a:t>.</a:t>
            </a:r>
            <a:endParaRPr lang="fr-FR" sz="1400" i="1" dirty="0"/>
          </a:p>
        </p:txBody>
      </p:sp>
    </p:spTree>
    <p:extLst>
      <p:ext uri="{BB962C8B-B14F-4D97-AF65-F5344CB8AC3E}">
        <p14:creationId xmlns:p14="http://schemas.microsoft.com/office/powerpoint/2010/main" val="1542146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743192" y="149638"/>
            <a:ext cx="10216343" cy="888251"/>
          </a:xfrm>
        </p:spPr>
        <p:txBody>
          <a:bodyPr>
            <a:normAutofit/>
          </a:bodyPr>
          <a:lstStyle/>
          <a:p>
            <a:r>
              <a:rPr lang="fr-FR" dirty="0" err="1" smtClean="0"/>
              <a:t>Results</a:t>
            </a:r>
            <a:endParaRPr lang="en-GB"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0333" y="1410263"/>
            <a:ext cx="9101667" cy="2893755"/>
          </a:xfrm>
          <a:prstGeom prst="rect">
            <a:avLst/>
          </a:prstGeom>
        </p:spPr>
      </p:pic>
      <p:sp>
        <p:nvSpPr>
          <p:cNvPr id="11" name="ZoneTexte 10"/>
          <p:cNvSpPr txBox="1"/>
          <p:nvPr/>
        </p:nvSpPr>
        <p:spPr>
          <a:xfrm>
            <a:off x="3454401" y="4468707"/>
            <a:ext cx="8890000" cy="523220"/>
          </a:xfrm>
          <a:prstGeom prst="rect">
            <a:avLst/>
          </a:prstGeom>
          <a:noFill/>
        </p:spPr>
        <p:txBody>
          <a:bodyPr wrap="square" rtlCol="0">
            <a:spAutoFit/>
          </a:bodyPr>
          <a:lstStyle/>
          <a:p>
            <a:pPr algn="ctr"/>
            <a:r>
              <a:rPr lang="fr-FR" sz="1400" i="1" dirty="0" smtClean="0"/>
              <a:t>Comparaison valeurs observées et prédites pour volumes moyens annuels  (</a:t>
            </a:r>
            <a:r>
              <a:rPr lang="fr-FR" sz="1400" i="1" dirty="0" err="1" smtClean="0"/>
              <a:t>V</a:t>
            </a:r>
            <a:r>
              <a:rPr lang="fr-FR" sz="1400" i="1" baseline="-25000" dirty="0" err="1" smtClean="0"/>
              <a:t>m</a:t>
            </a:r>
            <a:r>
              <a:rPr lang="fr-FR" sz="1400" i="1" dirty="0" smtClean="0"/>
              <a:t>), les volumes décennaux (V</a:t>
            </a:r>
            <a:r>
              <a:rPr lang="fr-FR" sz="1400" i="1" baseline="-25000" dirty="0" smtClean="0"/>
              <a:t>10</a:t>
            </a:r>
            <a:r>
              <a:rPr lang="fr-FR" sz="1400" i="1" dirty="0" smtClean="0"/>
              <a:t>) et pour les volumes de référence(</a:t>
            </a:r>
            <a:r>
              <a:rPr lang="fr-FR" sz="1400" i="1" dirty="0" err="1" smtClean="0"/>
              <a:t>V</a:t>
            </a:r>
            <a:r>
              <a:rPr lang="fr-FR" sz="1400" i="1" baseline="-25000" dirty="0" err="1" smtClean="0"/>
              <a:t>ref</a:t>
            </a:r>
            <a:r>
              <a:rPr lang="fr-FR" sz="1400" i="1" dirty="0" smtClean="0"/>
              <a:t>). Les traits discontinus indiquent[1/2</a:t>
            </a:r>
            <a:r>
              <a:rPr lang="fr-FR" sz="1400" i="1" dirty="0"/>
              <a:t>; 2] </a:t>
            </a:r>
            <a:r>
              <a:rPr lang="fr-FR" sz="1400" i="1" dirty="0" smtClean="0"/>
              <a:t>, les traits gris indiquent </a:t>
            </a:r>
            <a:r>
              <a:rPr lang="fr-FR" sz="1400" i="1" dirty="0"/>
              <a:t>[1/5; 5] </a:t>
            </a:r>
            <a:r>
              <a:rPr lang="fr-FR" sz="1400" i="1" dirty="0" smtClean="0"/>
              <a:t>.</a:t>
            </a:r>
            <a:endParaRPr lang="fr-FR" sz="1400" i="1" dirty="0"/>
          </a:p>
        </p:txBody>
      </p:sp>
      <p:sp>
        <p:nvSpPr>
          <p:cNvPr id="7" name="Titre 1"/>
          <p:cNvSpPr txBox="1">
            <a:spLocks/>
          </p:cNvSpPr>
          <p:nvPr/>
        </p:nvSpPr>
        <p:spPr>
          <a:xfrm>
            <a:off x="688954" y="1482725"/>
            <a:ext cx="2296342" cy="888251"/>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r-FR" sz="1600" dirty="0" smtClean="0">
                <a:solidFill>
                  <a:srgbClr val="275662"/>
                </a:solidFill>
              </a:rPr>
              <a:t>Exemples pour les équations ci-dessous</a:t>
            </a:r>
            <a:endParaRPr lang="en-GB" sz="1600" dirty="0">
              <a:solidFill>
                <a:srgbClr val="275662"/>
              </a:solidFill>
            </a:endParaRPr>
          </a:p>
        </p:txBody>
      </p:sp>
      <p:grpSp>
        <p:nvGrpSpPr>
          <p:cNvPr id="8" name="Groupe 7"/>
          <p:cNvGrpSpPr>
            <a:grpSpLocks noChangeAspect="1"/>
          </p:cNvGrpSpPr>
          <p:nvPr/>
        </p:nvGrpSpPr>
        <p:grpSpPr>
          <a:xfrm>
            <a:off x="237067" y="2517638"/>
            <a:ext cx="2926195" cy="1058773"/>
            <a:chOff x="-116742" y="1995273"/>
            <a:chExt cx="4657725" cy="1685284"/>
          </a:xfrm>
        </p:grpSpPr>
        <p:pic>
          <p:nvPicPr>
            <p:cNvPr id="2" name="Image 1"/>
            <p:cNvPicPr>
              <a:picLocks noChangeAspect="1"/>
            </p:cNvPicPr>
            <p:nvPr/>
          </p:nvPicPr>
          <p:blipFill>
            <a:blip r:embed="rId4"/>
            <a:stretch>
              <a:fillRect/>
            </a:stretch>
          </p:blipFill>
          <p:spPr>
            <a:xfrm>
              <a:off x="-116742" y="3099532"/>
              <a:ext cx="4657725" cy="581025"/>
            </a:xfrm>
            <a:prstGeom prst="rect">
              <a:avLst/>
            </a:prstGeom>
          </p:spPr>
        </p:pic>
        <p:pic>
          <p:nvPicPr>
            <p:cNvPr id="3" name="Image 2"/>
            <p:cNvPicPr>
              <a:picLocks noChangeAspect="1"/>
            </p:cNvPicPr>
            <p:nvPr/>
          </p:nvPicPr>
          <p:blipFill>
            <a:blip r:embed="rId5"/>
            <a:stretch>
              <a:fillRect/>
            </a:stretch>
          </p:blipFill>
          <p:spPr>
            <a:xfrm>
              <a:off x="104809" y="2537557"/>
              <a:ext cx="4152900" cy="561975"/>
            </a:xfrm>
            <a:prstGeom prst="rect">
              <a:avLst/>
            </a:prstGeom>
          </p:spPr>
        </p:pic>
        <p:pic>
          <p:nvPicPr>
            <p:cNvPr id="4" name="Image 3"/>
            <p:cNvPicPr>
              <a:picLocks noChangeAspect="1"/>
            </p:cNvPicPr>
            <p:nvPr/>
          </p:nvPicPr>
          <p:blipFill>
            <a:blip r:embed="rId6"/>
            <a:stretch>
              <a:fillRect/>
            </a:stretch>
          </p:blipFill>
          <p:spPr>
            <a:xfrm>
              <a:off x="104809" y="1995273"/>
              <a:ext cx="4152900" cy="540812"/>
            </a:xfrm>
            <a:prstGeom prst="rect">
              <a:avLst/>
            </a:prstGeom>
          </p:spPr>
        </p:pic>
      </p:grpSp>
      <p:sp>
        <p:nvSpPr>
          <p:cNvPr id="10" name="Rectangle 9"/>
          <p:cNvSpPr/>
          <p:nvPr/>
        </p:nvSpPr>
        <p:spPr>
          <a:xfrm>
            <a:off x="743191" y="5278717"/>
            <a:ext cx="11347793" cy="615553"/>
          </a:xfrm>
          <a:prstGeom prst="rect">
            <a:avLst/>
          </a:prstGeom>
        </p:spPr>
        <p:txBody>
          <a:bodyPr wrap="square">
            <a:spAutoFit/>
          </a:bodyPr>
          <a:lstStyle/>
          <a:p>
            <a:r>
              <a:rPr lang="fr-FR" sz="1700" dirty="0">
                <a:solidFill>
                  <a:srgbClr val="275662"/>
                </a:solidFill>
              </a:rPr>
              <a:t>L'analyse de la performance des modèles a montré qu'environ 50% des prédictions sont dans la gamme [1/2 ; 2]. Cela montre que ces modèles fournissent un ordre de grandeur et non une valeur précise du volume sédimentaire.</a:t>
            </a:r>
          </a:p>
        </p:txBody>
      </p:sp>
    </p:spTree>
    <p:extLst>
      <p:ext uri="{BB962C8B-B14F-4D97-AF65-F5344CB8AC3E}">
        <p14:creationId xmlns:p14="http://schemas.microsoft.com/office/powerpoint/2010/main" val="3993257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Application aux bassins versant METRO</a:t>
            </a:r>
            <a:endParaRPr lang="en-GB" dirty="0"/>
          </a:p>
        </p:txBody>
      </p:sp>
      <p:sp>
        <p:nvSpPr>
          <p:cNvPr id="7" name="ZoneTexte 6"/>
          <p:cNvSpPr txBox="1"/>
          <p:nvPr/>
        </p:nvSpPr>
        <p:spPr>
          <a:xfrm>
            <a:off x="1372847" y="5823737"/>
            <a:ext cx="5698169" cy="307777"/>
          </a:xfrm>
          <a:prstGeom prst="rect">
            <a:avLst/>
          </a:prstGeom>
          <a:noFill/>
        </p:spPr>
        <p:txBody>
          <a:bodyPr wrap="square" rtlCol="0">
            <a:spAutoFit/>
          </a:bodyPr>
          <a:lstStyle/>
          <a:p>
            <a:r>
              <a:rPr lang="fr-FR" sz="1400" i="1" dirty="0" smtClean="0"/>
              <a:t>Localisation des bassins versants « METRO »</a:t>
            </a:r>
            <a:endParaRPr lang="fr-FR" sz="1400" i="1" dirty="0"/>
          </a:p>
        </p:txBody>
      </p:sp>
      <p:sp>
        <p:nvSpPr>
          <p:cNvPr id="8" name="Espace réservé du texte 18"/>
          <p:cNvSpPr txBox="1">
            <a:spLocks/>
          </p:cNvSpPr>
          <p:nvPr/>
        </p:nvSpPr>
        <p:spPr>
          <a:xfrm>
            <a:off x="5984457" y="1405091"/>
            <a:ext cx="6072076" cy="4343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2000" dirty="0" smtClean="0"/>
              <a:t>Application de la méthode sur une sélection de bassins versants dans le territoire de la METRO :</a:t>
            </a:r>
          </a:p>
          <a:p>
            <a:pPr marL="914389" lvl="1" indent="-457200">
              <a:buFont typeface="Arial" panose="020B0604020202020204" pitchFamily="34" charset="0"/>
              <a:buChar char="•"/>
            </a:pPr>
            <a:r>
              <a:rPr lang="fr-FR" dirty="0" smtClean="0"/>
              <a:t>Etude historique des bassins</a:t>
            </a:r>
          </a:p>
          <a:p>
            <a:pPr marL="914389" lvl="1" indent="-457200">
              <a:buFont typeface="Arial" panose="020B0604020202020204" pitchFamily="34" charset="0"/>
              <a:buChar char="•"/>
            </a:pPr>
            <a:r>
              <a:rPr lang="fr-FR" dirty="0" smtClean="0"/>
              <a:t>Caractérisation géomorphologique et hydro-météo des bassins</a:t>
            </a:r>
          </a:p>
          <a:p>
            <a:pPr marL="914389" lvl="1" indent="-457200">
              <a:buFont typeface="Arial" panose="020B0604020202020204" pitchFamily="34" charset="0"/>
              <a:buChar char="•"/>
            </a:pPr>
            <a:r>
              <a:rPr lang="fr-FR" dirty="0" smtClean="0"/>
              <a:t>Prédiction des volumes de production </a:t>
            </a:r>
            <a:endParaRPr lang="en-GB" dirty="0"/>
          </a:p>
          <a:p>
            <a:endParaRPr lang="fr-FR" sz="2000" dirty="0" smtClean="0"/>
          </a:p>
          <a:p>
            <a:pPr marL="342900" indent="-342900">
              <a:buFont typeface="Arial" panose="020B0604020202020204" pitchFamily="34" charset="0"/>
              <a:buChar char="•"/>
            </a:pPr>
            <a:endParaRPr lang="fr-FR" sz="2000" dirty="0" smtClean="0"/>
          </a:p>
          <a:p>
            <a:pPr lvl="1"/>
            <a:endParaRPr lang="fr-FR" dirty="0" smtClean="0"/>
          </a:p>
          <a:p>
            <a:endParaRPr lang="en-GB"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936" y="797968"/>
            <a:ext cx="4229573" cy="5025769"/>
          </a:xfrm>
          <a:prstGeom prst="rect">
            <a:avLst/>
          </a:prstGeom>
        </p:spPr>
      </p:pic>
    </p:spTree>
    <p:extLst>
      <p:ext uri="{BB962C8B-B14F-4D97-AF65-F5344CB8AC3E}">
        <p14:creationId xmlns:p14="http://schemas.microsoft.com/office/powerpoint/2010/main" val="3924435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Application aux bassins versant METRO</a:t>
            </a:r>
            <a:endParaRPr lang="en-GB" dirty="0"/>
          </a:p>
        </p:txBody>
      </p:sp>
      <p:pic>
        <p:nvPicPr>
          <p:cNvPr id="6" name="Imag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3754" y="65039"/>
            <a:ext cx="4534179" cy="5795214"/>
          </a:xfrm>
          <a:prstGeom prst="rect">
            <a:avLst/>
          </a:prstGeom>
        </p:spPr>
      </p:pic>
      <p:sp>
        <p:nvSpPr>
          <p:cNvPr id="9" name="ZoneTexte 8"/>
          <p:cNvSpPr txBox="1"/>
          <p:nvPr/>
        </p:nvSpPr>
        <p:spPr>
          <a:xfrm>
            <a:off x="7415915" y="5901365"/>
            <a:ext cx="4108976" cy="523220"/>
          </a:xfrm>
          <a:prstGeom prst="rect">
            <a:avLst/>
          </a:prstGeom>
          <a:noFill/>
        </p:spPr>
        <p:txBody>
          <a:bodyPr wrap="square" rtlCol="0">
            <a:spAutoFit/>
          </a:bodyPr>
          <a:lstStyle/>
          <a:p>
            <a:r>
              <a:rPr lang="fr-FR" sz="1400" i="1" dirty="0" smtClean="0"/>
              <a:t>Applications des principales méthodes d’estimation de volumes de production de référence</a:t>
            </a:r>
            <a:endParaRPr lang="fr-FR" sz="1400" i="1" dirty="0"/>
          </a:p>
        </p:txBody>
      </p:sp>
      <p:sp>
        <p:nvSpPr>
          <p:cNvPr id="5" name="Espace réservé du texte 18"/>
          <p:cNvSpPr txBox="1">
            <a:spLocks/>
          </p:cNvSpPr>
          <p:nvPr/>
        </p:nvSpPr>
        <p:spPr>
          <a:xfrm>
            <a:off x="430078" y="1122245"/>
            <a:ext cx="6692082" cy="50407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fr-FR" dirty="0">
                <a:solidFill>
                  <a:srgbClr val="275662"/>
                </a:solidFill>
              </a:rPr>
              <a:t>L'analyse détaillée des événements historiques de ces torrents montre que les prédictions de nos modèles sont assez cohérentes. </a:t>
            </a:r>
            <a:endParaRPr lang="fr-FR" dirty="0" smtClean="0">
              <a:solidFill>
                <a:srgbClr val="275662"/>
              </a:solidFill>
            </a:endParaRPr>
          </a:p>
          <a:p>
            <a:pPr marL="342900" indent="-342900">
              <a:buFont typeface="Arial" panose="020B0604020202020204" pitchFamily="34" charset="0"/>
              <a:buChar char="•"/>
            </a:pPr>
            <a:r>
              <a:rPr lang="fr-FR" dirty="0" smtClean="0">
                <a:solidFill>
                  <a:srgbClr val="275662"/>
                </a:solidFill>
              </a:rPr>
              <a:t>A l’exception du torrent de </a:t>
            </a:r>
            <a:r>
              <a:rPr lang="fr-FR" dirty="0" err="1" smtClean="0">
                <a:solidFill>
                  <a:srgbClr val="275662"/>
                </a:solidFill>
              </a:rPr>
              <a:t>Prémol</a:t>
            </a:r>
            <a:r>
              <a:rPr lang="fr-FR" dirty="0" smtClean="0">
                <a:solidFill>
                  <a:srgbClr val="275662"/>
                </a:solidFill>
              </a:rPr>
              <a:t> (glissement de terrain important dans le passé)</a:t>
            </a:r>
            <a:endParaRPr lang="fr-FR" dirty="0">
              <a:solidFill>
                <a:srgbClr val="275662"/>
              </a:solidFill>
            </a:endParaRPr>
          </a:p>
          <a:p>
            <a:pPr marL="342900" indent="-342900">
              <a:buFont typeface="Arial" panose="020B0604020202020204" pitchFamily="34" charset="0"/>
              <a:buChar char="•"/>
            </a:pPr>
            <a:r>
              <a:rPr lang="fr-FR" dirty="0" smtClean="0">
                <a:solidFill>
                  <a:srgbClr val="275662"/>
                </a:solidFill>
              </a:rPr>
              <a:t>Comparaison des </a:t>
            </a:r>
            <a:r>
              <a:rPr lang="fr-FR" dirty="0">
                <a:solidFill>
                  <a:srgbClr val="275662"/>
                </a:solidFill>
              </a:rPr>
              <a:t>résultats obtenus avec ceux d'autres méthodes </a:t>
            </a:r>
            <a:endParaRPr lang="fr-FR" dirty="0" smtClean="0">
              <a:solidFill>
                <a:srgbClr val="275662"/>
              </a:solidFill>
            </a:endParaRPr>
          </a:p>
          <a:p>
            <a:pPr marL="342900" indent="-342900">
              <a:buFont typeface="Arial" panose="020B0604020202020204" pitchFamily="34" charset="0"/>
              <a:buChar char="•"/>
            </a:pPr>
            <a:r>
              <a:rPr lang="fr-FR" dirty="0" smtClean="0">
                <a:solidFill>
                  <a:srgbClr val="275662"/>
                </a:solidFill>
              </a:rPr>
              <a:t>Prédiction assez proches de la méthode ECSTREM</a:t>
            </a:r>
          </a:p>
          <a:p>
            <a:pPr marL="342900" indent="-342900">
              <a:buFont typeface="Arial" panose="020B0604020202020204" pitchFamily="34" charset="0"/>
              <a:buChar char="•"/>
            </a:pPr>
            <a:r>
              <a:rPr lang="fr-FR" dirty="0" smtClean="0">
                <a:solidFill>
                  <a:srgbClr val="275662"/>
                </a:solidFill>
              </a:rPr>
              <a:t>Certaines </a:t>
            </a:r>
            <a:r>
              <a:rPr lang="fr-FR" dirty="0">
                <a:solidFill>
                  <a:srgbClr val="275662"/>
                </a:solidFill>
              </a:rPr>
              <a:t>méthodes existantes dans la littérature surestiment fortement la capacité de production sédimentaire des torrents. Ceci est principalement dû à l'absence d'un paramètre décrivant la disponibilité des sédiments dans leurs formules.</a:t>
            </a:r>
            <a:endParaRPr lang="fr-FR" dirty="0" smtClean="0"/>
          </a:p>
          <a:p>
            <a:endParaRPr lang="en-GB" dirty="0"/>
          </a:p>
        </p:txBody>
      </p:sp>
    </p:spTree>
    <p:extLst>
      <p:ext uri="{BB962C8B-B14F-4D97-AF65-F5344CB8AC3E}">
        <p14:creationId xmlns:p14="http://schemas.microsoft.com/office/powerpoint/2010/main" val="1366972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9472" y="1256957"/>
            <a:ext cx="1361955" cy="1817223"/>
          </a:xfrm>
          <a:prstGeom prst="rect">
            <a:avLst/>
          </a:prstGeom>
        </p:spPr>
      </p:pic>
      <p:sp>
        <p:nvSpPr>
          <p:cNvPr id="2" name="Titre 1"/>
          <p:cNvSpPr>
            <a:spLocks noGrp="1"/>
          </p:cNvSpPr>
          <p:nvPr>
            <p:ph type="title"/>
          </p:nvPr>
        </p:nvSpPr>
        <p:spPr/>
        <p:txBody>
          <a:bodyPr/>
          <a:lstStyle/>
          <a:p>
            <a:r>
              <a:rPr lang="fr-FR" dirty="0" smtClean="0"/>
              <a:t>Méthodologie générale</a:t>
            </a:r>
            <a:endParaRPr lang="en-GB" dirty="0"/>
          </a:p>
        </p:txBody>
      </p:sp>
      <p:pic>
        <p:nvPicPr>
          <p:cNvPr id="5" name="Image 4"/>
          <p:cNvPicPr>
            <a:picLocks noChangeAspect="1"/>
          </p:cNvPicPr>
          <p:nvPr/>
        </p:nvPicPr>
        <p:blipFill rotWithShape="1">
          <a:blip r:embed="rId4" cstate="hqprint">
            <a:extLst>
              <a:ext uri="{28A0092B-C50C-407E-A947-70E740481C1C}">
                <a14:useLocalDpi xmlns:a14="http://schemas.microsoft.com/office/drawing/2010/main" val="0"/>
              </a:ext>
            </a:extLst>
          </a:blip>
          <a:srcRect l="16071" t="14795" r="7288" b="20587"/>
          <a:stretch/>
        </p:blipFill>
        <p:spPr>
          <a:xfrm>
            <a:off x="2384555" y="1217733"/>
            <a:ext cx="762000" cy="592668"/>
          </a:xfrm>
          <a:prstGeom prst="rect">
            <a:avLst/>
          </a:prstGeom>
        </p:spPr>
      </p:pic>
      <p:grpSp>
        <p:nvGrpSpPr>
          <p:cNvPr id="38" name="Groupe 37"/>
          <p:cNvGrpSpPr>
            <a:grpSpLocks noChangeAspect="1"/>
          </p:cNvGrpSpPr>
          <p:nvPr/>
        </p:nvGrpSpPr>
        <p:grpSpPr>
          <a:xfrm>
            <a:off x="2393663" y="1809932"/>
            <a:ext cx="1215122" cy="1137080"/>
            <a:chOff x="3001123" y="2279131"/>
            <a:chExt cx="930797" cy="871015"/>
          </a:xfrm>
        </p:grpSpPr>
        <p:sp>
          <p:nvSpPr>
            <p:cNvPr id="15" name="ZoneTexte 14"/>
            <p:cNvSpPr txBox="1"/>
            <p:nvPr/>
          </p:nvSpPr>
          <p:spPr>
            <a:xfrm>
              <a:off x="3001124" y="2972979"/>
              <a:ext cx="521009" cy="153244"/>
            </a:xfrm>
            <a:prstGeom prst="rect">
              <a:avLst/>
            </a:prstGeom>
            <a:noFill/>
          </p:spPr>
          <p:txBody>
            <a:bodyPr wrap="square" rtlCol="0">
              <a:spAutoFit/>
            </a:bodyPr>
            <a:lstStyle/>
            <a:p>
              <a:r>
                <a:rPr lang="fr-FR" sz="700" dirty="0" smtClean="0"/>
                <a:t>2002     2000</a:t>
              </a:r>
            </a:p>
          </p:txBody>
        </p:sp>
        <p:grpSp>
          <p:nvGrpSpPr>
            <p:cNvPr id="37" name="Groupe 36"/>
            <p:cNvGrpSpPr/>
            <p:nvPr/>
          </p:nvGrpSpPr>
          <p:grpSpPr>
            <a:xfrm>
              <a:off x="3001123" y="2279131"/>
              <a:ext cx="930797" cy="871015"/>
              <a:chOff x="3001123" y="2279131"/>
              <a:chExt cx="930797" cy="871015"/>
            </a:xfrm>
          </p:grpSpPr>
          <p:sp>
            <p:nvSpPr>
              <p:cNvPr id="14" name="ZoneTexte 13"/>
              <p:cNvSpPr txBox="1"/>
              <p:nvPr/>
            </p:nvSpPr>
            <p:spPr>
              <a:xfrm>
                <a:off x="3001124" y="2732029"/>
                <a:ext cx="521009" cy="153244"/>
              </a:xfrm>
              <a:prstGeom prst="rect">
                <a:avLst/>
              </a:prstGeom>
              <a:noFill/>
            </p:spPr>
            <p:txBody>
              <a:bodyPr wrap="square" rtlCol="0">
                <a:spAutoFit/>
              </a:bodyPr>
              <a:lstStyle/>
              <a:p>
                <a:r>
                  <a:rPr lang="fr-FR" sz="700" dirty="0" smtClean="0"/>
                  <a:t>1999          0</a:t>
                </a:r>
              </a:p>
            </p:txBody>
          </p:sp>
          <p:sp>
            <p:nvSpPr>
              <p:cNvPr id="27" name="ZoneTexte 26"/>
              <p:cNvSpPr txBox="1"/>
              <p:nvPr/>
            </p:nvSpPr>
            <p:spPr>
              <a:xfrm>
                <a:off x="3001125" y="2810201"/>
                <a:ext cx="883301" cy="153244"/>
              </a:xfrm>
              <a:prstGeom prst="rect">
                <a:avLst/>
              </a:prstGeom>
              <a:noFill/>
            </p:spPr>
            <p:txBody>
              <a:bodyPr wrap="square" rtlCol="0">
                <a:spAutoFit/>
              </a:bodyPr>
              <a:lstStyle/>
              <a:p>
                <a:r>
                  <a:rPr lang="fr-FR" sz="700" dirty="0" smtClean="0"/>
                  <a:t>2000       500</a:t>
                </a:r>
              </a:p>
            </p:txBody>
          </p:sp>
          <p:sp>
            <p:nvSpPr>
              <p:cNvPr id="28" name="ZoneTexte 27"/>
              <p:cNvSpPr txBox="1"/>
              <p:nvPr/>
            </p:nvSpPr>
            <p:spPr>
              <a:xfrm>
                <a:off x="3001125" y="2900325"/>
                <a:ext cx="883301" cy="153244"/>
              </a:xfrm>
              <a:prstGeom prst="rect">
                <a:avLst/>
              </a:prstGeom>
              <a:noFill/>
            </p:spPr>
            <p:txBody>
              <a:bodyPr wrap="square" rtlCol="0">
                <a:spAutoFit/>
              </a:bodyPr>
              <a:lstStyle/>
              <a:p>
                <a:r>
                  <a:rPr lang="fr-FR" sz="700" dirty="0" smtClean="0"/>
                  <a:t>2001</a:t>
                </a:r>
                <a:r>
                  <a:rPr lang="fr-FR" sz="700" dirty="0"/>
                  <a:t> </a:t>
                </a:r>
                <a:r>
                  <a:rPr lang="fr-FR" sz="700" dirty="0" smtClean="0"/>
                  <a:t>    2000</a:t>
                </a:r>
              </a:p>
            </p:txBody>
          </p:sp>
          <p:sp>
            <p:nvSpPr>
              <p:cNvPr id="29" name="ZoneTexte 28"/>
              <p:cNvSpPr txBox="1"/>
              <p:nvPr/>
            </p:nvSpPr>
            <p:spPr>
              <a:xfrm>
                <a:off x="3001124" y="2660356"/>
                <a:ext cx="930796" cy="153244"/>
              </a:xfrm>
              <a:prstGeom prst="rect">
                <a:avLst/>
              </a:prstGeom>
              <a:noFill/>
            </p:spPr>
            <p:txBody>
              <a:bodyPr wrap="square" rtlCol="0">
                <a:spAutoFit/>
              </a:bodyPr>
              <a:lstStyle/>
              <a:p>
                <a:r>
                  <a:rPr lang="fr-FR" sz="700" dirty="0" smtClean="0"/>
                  <a:t>1998     3000</a:t>
                </a:r>
              </a:p>
            </p:txBody>
          </p:sp>
          <p:sp>
            <p:nvSpPr>
              <p:cNvPr id="30" name="ZoneTexte 29"/>
              <p:cNvSpPr txBox="1"/>
              <p:nvPr/>
            </p:nvSpPr>
            <p:spPr>
              <a:xfrm>
                <a:off x="3001124" y="2363770"/>
                <a:ext cx="883301" cy="153244"/>
              </a:xfrm>
              <a:prstGeom prst="rect">
                <a:avLst/>
              </a:prstGeom>
              <a:noFill/>
            </p:spPr>
            <p:txBody>
              <a:bodyPr wrap="square" rtlCol="0">
                <a:spAutoFit/>
              </a:bodyPr>
              <a:lstStyle/>
              <a:p>
                <a:r>
                  <a:rPr lang="fr-FR" sz="700" dirty="0" smtClean="0"/>
                  <a:t>1994</a:t>
                </a:r>
                <a:r>
                  <a:rPr lang="fr-FR" sz="700" dirty="0"/>
                  <a:t> </a:t>
                </a:r>
                <a:r>
                  <a:rPr lang="fr-FR" sz="700" dirty="0" smtClean="0"/>
                  <a:t>         0</a:t>
                </a:r>
              </a:p>
            </p:txBody>
          </p:sp>
          <p:sp>
            <p:nvSpPr>
              <p:cNvPr id="31" name="ZoneTexte 30"/>
              <p:cNvSpPr txBox="1"/>
              <p:nvPr/>
            </p:nvSpPr>
            <p:spPr>
              <a:xfrm>
                <a:off x="3001124" y="2438220"/>
                <a:ext cx="883301" cy="153244"/>
              </a:xfrm>
              <a:prstGeom prst="rect">
                <a:avLst/>
              </a:prstGeom>
              <a:noFill/>
            </p:spPr>
            <p:txBody>
              <a:bodyPr wrap="square" rtlCol="0">
                <a:spAutoFit/>
              </a:bodyPr>
              <a:lstStyle/>
              <a:p>
                <a:r>
                  <a:rPr lang="fr-FR" sz="700" dirty="0" smtClean="0"/>
                  <a:t>1995</a:t>
                </a:r>
                <a:r>
                  <a:rPr lang="fr-FR" sz="700" dirty="0"/>
                  <a:t> </a:t>
                </a:r>
                <a:r>
                  <a:rPr lang="fr-FR" sz="700" dirty="0" smtClean="0"/>
                  <a:t>   3000</a:t>
                </a:r>
              </a:p>
            </p:txBody>
          </p:sp>
          <p:sp>
            <p:nvSpPr>
              <p:cNvPr id="32" name="ZoneTexte 31"/>
              <p:cNvSpPr txBox="1"/>
              <p:nvPr/>
            </p:nvSpPr>
            <p:spPr>
              <a:xfrm>
                <a:off x="3001125" y="2519545"/>
                <a:ext cx="883301" cy="153244"/>
              </a:xfrm>
              <a:prstGeom prst="rect">
                <a:avLst/>
              </a:prstGeom>
              <a:noFill/>
            </p:spPr>
            <p:txBody>
              <a:bodyPr wrap="square" rtlCol="0">
                <a:spAutoFit/>
              </a:bodyPr>
              <a:lstStyle/>
              <a:p>
                <a:r>
                  <a:rPr lang="fr-FR" sz="700" dirty="0" smtClean="0"/>
                  <a:t>1996</a:t>
                </a:r>
                <a:r>
                  <a:rPr lang="fr-FR" sz="700" dirty="0"/>
                  <a:t> </a:t>
                </a:r>
                <a:r>
                  <a:rPr lang="fr-FR" sz="700" dirty="0" smtClean="0"/>
                  <a:t>   3000</a:t>
                </a:r>
              </a:p>
            </p:txBody>
          </p:sp>
          <p:sp>
            <p:nvSpPr>
              <p:cNvPr id="33" name="ZoneTexte 32"/>
              <p:cNvSpPr txBox="1"/>
              <p:nvPr/>
            </p:nvSpPr>
            <p:spPr>
              <a:xfrm>
                <a:off x="3001124" y="2592708"/>
                <a:ext cx="883301" cy="153244"/>
              </a:xfrm>
              <a:prstGeom prst="rect">
                <a:avLst/>
              </a:prstGeom>
              <a:noFill/>
            </p:spPr>
            <p:txBody>
              <a:bodyPr wrap="square" rtlCol="0">
                <a:spAutoFit/>
              </a:bodyPr>
              <a:lstStyle/>
              <a:p>
                <a:r>
                  <a:rPr lang="fr-FR" sz="700" dirty="0" smtClean="0"/>
                  <a:t>1997</a:t>
                </a:r>
                <a:r>
                  <a:rPr lang="fr-FR" sz="700" dirty="0"/>
                  <a:t> </a:t>
                </a:r>
                <a:r>
                  <a:rPr lang="fr-FR" sz="700" dirty="0" smtClean="0"/>
                  <a:t>         0</a:t>
                </a:r>
              </a:p>
            </p:txBody>
          </p:sp>
          <p:sp>
            <p:nvSpPr>
              <p:cNvPr id="34" name="ZoneTexte 33"/>
              <p:cNvSpPr txBox="1"/>
              <p:nvPr/>
            </p:nvSpPr>
            <p:spPr>
              <a:xfrm>
                <a:off x="3001123" y="2279131"/>
                <a:ext cx="697116" cy="153244"/>
              </a:xfrm>
              <a:prstGeom prst="rect">
                <a:avLst/>
              </a:prstGeom>
              <a:noFill/>
            </p:spPr>
            <p:txBody>
              <a:bodyPr wrap="square" rtlCol="0">
                <a:spAutoFit/>
              </a:bodyPr>
              <a:lstStyle/>
              <a:p>
                <a:r>
                  <a:rPr lang="fr-FR" sz="700" dirty="0" smtClean="0"/>
                  <a:t>Année  Vol. m</a:t>
                </a:r>
                <a:r>
                  <a:rPr lang="fr-FR" sz="700" baseline="30000" dirty="0" smtClean="0"/>
                  <a:t>3</a:t>
                </a:r>
              </a:p>
            </p:txBody>
          </p:sp>
          <p:sp>
            <p:nvSpPr>
              <p:cNvPr id="35" name="Rectangle 34"/>
              <p:cNvSpPr/>
              <p:nvPr/>
            </p:nvSpPr>
            <p:spPr>
              <a:xfrm>
                <a:off x="3032760" y="2288770"/>
                <a:ext cx="489373" cy="861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solidFill>
                </a:endParaRPr>
              </a:p>
            </p:txBody>
          </p:sp>
          <p:sp>
            <p:nvSpPr>
              <p:cNvPr id="36" name="Rectangle 35"/>
              <p:cNvSpPr/>
              <p:nvPr/>
            </p:nvSpPr>
            <p:spPr>
              <a:xfrm>
                <a:off x="3032759" y="2288771"/>
                <a:ext cx="489374" cy="120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solidFill>
                </a:endParaRPr>
              </a:p>
            </p:txBody>
          </p:sp>
        </p:grpSp>
      </p:grpSp>
      <p:pic>
        <p:nvPicPr>
          <p:cNvPr id="39" name="Image 3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33210" y="1105861"/>
            <a:ext cx="1204993" cy="1285384"/>
          </a:xfrm>
          <a:prstGeom prst="rect">
            <a:avLst/>
          </a:prstGeom>
        </p:spPr>
      </p:pic>
      <p:grpSp>
        <p:nvGrpSpPr>
          <p:cNvPr id="86" name="Groupe 85"/>
          <p:cNvGrpSpPr/>
          <p:nvPr/>
        </p:nvGrpSpPr>
        <p:grpSpPr>
          <a:xfrm>
            <a:off x="1213807" y="4626228"/>
            <a:ext cx="2849290" cy="1559781"/>
            <a:chOff x="705895" y="3571576"/>
            <a:chExt cx="4158049" cy="1951446"/>
          </a:xfrm>
        </p:grpSpPr>
        <p:cxnSp>
          <p:nvCxnSpPr>
            <p:cNvPr id="62" name="Connecteur droit avec flèche 61"/>
            <p:cNvCxnSpPr/>
            <p:nvPr/>
          </p:nvCxnSpPr>
          <p:spPr>
            <a:xfrm>
              <a:off x="1922426" y="5252438"/>
              <a:ext cx="210824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05895" y="3571576"/>
              <a:ext cx="1287180" cy="856758"/>
            </a:xfrm>
            <a:prstGeom prst="rect">
              <a:avLst/>
            </a:prstGeom>
          </p:spPr>
          <p:txBody>
            <a:bodyPr wrap="none">
              <a:spAutoFit/>
            </a:bodyPr>
            <a:lstStyle/>
            <a:p>
              <a:r>
                <a:rPr lang="en-US" sz="1050" dirty="0" smtClean="0"/>
                <a:t>Magnitude</a:t>
              </a:r>
            </a:p>
            <a:p>
              <a:pPr algn="r"/>
              <a:r>
                <a:rPr lang="en-US" sz="1050" dirty="0" smtClean="0"/>
                <a:t>V</a:t>
              </a:r>
              <a:r>
                <a:rPr lang="en-US" sz="1050" baseline="-25000" dirty="0" smtClean="0"/>
                <a:t>100</a:t>
              </a:r>
              <a:r>
                <a:rPr lang="en-US" sz="1050" dirty="0" smtClean="0"/>
                <a:t>-</a:t>
              </a:r>
              <a:endParaRPr lang="en-US" sz="1050" baseline="-25000" dirty="0" smtClean="0"/>
            </a:p>
            <a:p>
              <a:pPr algn="r"/>
              <a:endParaRPr lang="en-US" sz="1050" baseline="-25000" dirty="0"/>
            </a:p>
            <a:p>
              <a:pPr algn="r"/>
              <a:r>
                <a:rPr lang="en-US" sz="1050" dirty="0" smtClean="0"/>
                <a:t>V</a:t>
              </a:r>
              <a:r>
                <a:rPr lang="en-US" sz="1050" baseline="-25000" dirty="0" smtClean="0"/>
                <a:t>10</a:t>
              </a:r>
              <a:r>
                <a:rPr lang="en-US" sz="1050" dirty="0" smtClean="0"/>
                <a:t> -</a:t>
              </a:r>
              <a:endParaRPr lang="en-US" sz="1050" baseline="-25000" dirty="0"/>
            </a:p>
          </p:txBody>
        </p:sp>
        <p:sp>
          <p:nvSpPr>
            <p:cNvPr id="64" name="Rectangle 63"/>
            <p:cNvSpPr/>
            <p:nvPr/>
          </p:nvSpPr>
          <p:spPr>
            <a:xfrm>
              <a:off x="1536844" y="5195721"/>
              <a:ext cx="3327100" cy="327301"/>
            </a:xfrm>
            <a:prstGeom prst="rect">
              <a:avLst/>
            </a:prstGeom>
          </p:spPr>
          <p:txBody>
            <a:bodyPr wrap="square">
              <a:spAutoFit/>
            </a:bodyPr>
            <a:lstStyle/>
            <a:p>
              <a:r>
                <a:rPr lang="en-US" sz="1050" dirty="0" smtClean="0"/>
                <a:t>Temps retour       10         100</a:t>
              </a:r>
              <a:endParaRPr lang="en-US" sz="1050" dirty="0"/>
            </a:p>
          </p:txBody>
        </p:sp>
        <p:grpSp>
          <p:nvGrpSpPr>
            <p:cNvPr id="65" name="Groupe 64"/>
            <p:cNvGrpSpPr/>
            <p:nvPr/>
          </p:nvGrpSpPr>
          <p:grpSpPr>
            <a:xfrm rot="507504">
              <a:off x="1980528" y="3636229"/>
              <a:ext cx="1949677" cy="1704410"/>
              <a:chOff x="6895116" y="128380"/>
              <a:chExt cx="1752174" cy="1518509"/>
            </a:xfrm>
          </p:grpSpPr>
          <p:cxnSp>
            <p:nvCxnSpPr>
              <p:cNvPr id="66" name="Connecteur droit 65"/>
              <p:cNvCxnSpPr/>
              <p:nvPr/>
            </p:nvCxnSpPr>
            <p:spPr>
              <a:xfrm flipV="1">
                <a:off x="7039492" y="128380"/>
                <a:ext cx="1584176" cy="1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Ellipse 66"/>
              <p:cNvSpPr/>
              <p:nvPr/>
            </p:nvSpPr>
            <p:spPr>
              <a:xfrm>
                <a:off x="7062951" y="1495644"/>
                <a:ext cx="72000" cy="72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8" name="Ellipse 67"/>
              <p:cNvSpPr/>
              <p:nvPr/>
            </p:nvSpPr>
            <p:spPr>
              <a:xfrm>
                <a:off x="7211589" y="1343158"/>
                <a:ext cx="72000" cy="72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9" name="Ellipse 68"/>
              <p:cNvSpPr/>
              <p:nvPr/>
            </p:nvSpPr>
            <p:spPr>
              <a:xfrm>
                <a:off x="7351090" y="1233244"/>
                <a:ext cx="72000" cy="72000"/>
              </a:xfrm>
              <a:prstGeom prst="ellipse">
                <a:avLst/>
              </a:prstGeom>
              <a:solidFill>
                <a:srgbClr val="92D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0" name="Ellipse 69"/>
              <p:cNvSpPr/>
              <p:nvPr/>
            </p:nvSpPr>
            <p:spPr>
              <a:xfrm>
                <a:off x="7506106" y="1089174"/>
                <a:ext cx="72000" cy="72000"/>
              </a:xfrm>
              <a:prstGeom prst="ellipse">
                <a:avLst/>
              </a:prstGeom>
              <a:solidFill>
                <a:srgbClr val="92D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1" name="Ellipse 70"/>
              <p:cNvSpPr/>
              <p:nvPr/>
            </p:nvSpPr>
            <p:spPr>
              <a:xfrm>
                <a:off x="7656526" y="956744"/>
                <a:ext cx="72000" cy="72000"/>
              </a:xfrm>
              <a:prstGeom prst="ellipse">
                <a:avLst/>
              </a:prstGeom>
              <a:solidFill>
                <a:srgbClr val="92D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2" name="Ellipse 71"/>
              <p:cNvSpPr/>
              <p:nvPr/>
            </p:nvSpPr>
            <p:spPr>
              <a:xfrm>
                <a:off x="7851902" y="770844"/>
                <a:ext cx="72000" cy="720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3" name="Ellipse 72"/>
              <p:cNvSpPr/>
              <p:nvPr/>
            </p:nvSpPr>
            <p:spPr>
              <a:xfrm>
                <a:off x="8035325" y="595131"/>
                <a:ext cx="72000" cy="720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4" name="Ellipse 73"/>
              <p:cNvSpPr/>
              <p:nvPr/>
            </p:nvSpPr>
            <p:spPr>
              <a:xfrm>
                <a:off x="8245052" y="410591"/>
                <a:ext cx="72000" cy="72000"/>
              </a:xfrm>
              <a:prstGeom prst="ellipse">
                <a:avLst/>
              </a:prstGeom>
              <a:solidFill>
                <a:schemeClr val="tx2"/>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Ellipse 74"/>
              <p:cNvSpPr/>
              <p:nvPr/>
            </p:nvSpPr>
            <p:spPr>
              <a:xfrm>
                <a:off x="8537585" y="128896"/>
                <a:ext cx="72000" cy="72000"/>
              </a:xfrm>
              <a:prstGeom prst="ellipse">
                <a:avLst/>
              </a:prstGeom>
              <a:solidFill>
                <a:schemeClr val="tx2"/>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Forme libre 75"/>
              <p:cNvSpPr/>
              <p:nvPr/>
            </p:nvSpPr>
            <p:spPr>
              <a:xfrm>
                <a:off x="7186790" y="535639"/>
                <a:ext cx="1460500" cy="1111250"/>
              </a:xfrm>
              <a:custGeom>
                <a:avLst/>
                <a:gdLst>
                  <a:gd name="connsiteX0" fmla="*/ 0 w 1320800"/>
                  <a:gd name="connsiteY0" fmla="*/ 1104900 h 1104900"/>
                  <a:gd name="connsiteX1" fmla="*/ 1320800 w 1320800"/>
                  <a:gd name="connsiteY1" fmla="*/ 0 h 1104900"/>
                  <a:gd name="connsiteX0" fmla="*/ 0 w 1320800"/>
                  <a:gd name="connsiteY0" fmla="*/ 1104900 h 1104900"/>
                  <a:gd name="connsiteX1" fmla="*/ 1320800 w 1320800"/>
                  <a:gd name="connsiteY1" fmla="*/ 0 h 1104900"/>
                  <a:gd name="connsiteX0" fmla="*/ 0 w 1320800"/>
                  <a:gd name="connsiteY0" fmla="*/ 1104900 h 1104900"/>
                  <a:gd name="connsiteX1" fmla="*/ 1320800 w 1320800"/>
                  <a:gd name="connsiteY1" fmla="*/ 0 h 1104900"/>
                  <a:gd name="connsiteX0" fmla="*/ 0 w 1460500"/>
                  <a:gd name="connsiteY0" fmla="*/ 1111250 h 1111250"/>
                  <a:gd name="connsiteX1" fmla="*/ 1460500 w 1460500"/>
                  <a:gd name="connsiteY1" fmla="*/ 0 h 1111250"/>
                  <a:gd name="connsiteX0" fmla="*/ 0 w 1460500"/>
                  <a:gd name="connsiteY0" fmla="*/ 1111250 h 1111250"/>
                  <a:gd name="connsiteX1" fmla="*/ 1460500 w 1460500"/>
                  <a:gd name="connsiteY1" fmla="*/ 0 h 1111250"/>
                </a:gdLst>
                <a:ahLst/>
                <a:cxnLst>
                  <a:cxn ang="0">
                    <a:pos x="connsiteX0" y="connsiteY0"/>
                  </a:cxn>
                  <a:cxn ang="0">
                    <a:pos x="connsiteX1" y="connsiteY1"/>
                  </a:cxn>
                </a:cxnLst>
                <a:rect l="l" t="t" r="r" b="b"/>
                <a:pathLst>
                  <a:path w="1460500" h="1111250">
                    <a:moveTo>
                      <a:pt x="0" y="1111250"/>
                    </a:moveTo>
                    <a:cubicBezTo>
                      <a:pt x="179917" y="895350"/>
                      <a:pt x="531283" y="330200"/>
                      <a:pt x="1460500" y="0"/>
                    </a:cubicBezTo>
                  </a:path>
                </a:pathLst>
              </a:custGeom>
              <a:no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orme libre 76"/>
              <p:cNvSpPr/>
              <p:nvPr/>
            </p:nvSpPr>
            <p:spPr>
              <a:xfrm rot="10080163">
                <a:off x="6895116" y="141251"/>
                <a:ext cx="1460500" cy="1111250"/>
              </a:xfrm>
              <a:custGeom>
                <a:avLst/>
                <a:gdLst>
                  <a:gd name="connsiteX0" fmla="*/ 0 w 1320800"/>
                  <a:gd name="connsiteY0" fmla="*/ 1104900 h 1104900"/>
                  <a:gd name="connsiteX1" fmla="*/ 1320800 w 1320800"/>
                  <a:gd name="connsiteY1" fmla="*/ 0 h 1104900"/>
                  <a:gd name="connsiteX0" fmla="*/ 0 w 1320800"/>
                  <a:gd name="connsiteY0" fmla="*/ 1104900 h 1104900"/>
                  <a:gd name="connsiteX1" fmla="*/ 1320800 w 1320800"/>
                  <a:gd name="connsiteY1" fmla="*/ 0 h 1104900"/>
                  <a:gd name="connsiteX0" fmla="*/ 0 w 1320800"/>
                  <a:gd name="connsiteY0" fmla="*/ 1104900 h 1104900"/>
                  <a:gd name="connsiteX1" fmla="*/ 1320800 w 1320800"/>
                  <a:gd name="connsiteY1" fmla="*/ 0 h 1104900"/>
                  <a:gd name="connsiteX0" fmla="*/ 0 w 1460500"/>
                  <a:gd name="connsiteY0" fmla="*/ 1111250 h 1111250"/>
                  <a:gd name="connsiteX1" fmla="*/ 1460500 w 1460500"/>
                  <a:gd name="connsiteY1" fmla="*/ 0 h 1111250"/>
                  <a:gd name="connsiteX0" fmla="*/ 0 w 1460500"/>
                  <a:gd name="connsiteY0" fmla="*/ 1111250 h 1111250"/>
                  <a:gd name="connsiteX1" fmla="*/ 1460500 w 1460500"/>
                  <a:gd name="connsiteY1" fmla="*/ 0 h 1111250"/>
                </a:gdLst>
                <a:ahLst/>
                <a:cxnLst>
                  <a:cxn ang="0">
                    <a:pos x="connsiteX0" y="connsiteY0"/>
                  </a:cxn>
                  <a:cxn ang="0">
                    <a:pos x="connsiteX1" y="connsiteY1"/>
                  </a:cxn>
                </a:cxnLst>
                <a:rect l="l" t="t" r="r" b="b"/>
                <a:pathLst>
                  <a:path w="1460500" h="1111250">
                    <a:moveTo>
                      <a:pt x="0" y="1111250"/>
                    </a:moveTo>
                    <a:cubicBezTo>
                      <a:pt x="179917" y="895350"/>
                      <a:pt x="531283" y="330200"/>
                      <a:pt x="1460500" y="0"/>
                    </a:cubicBezTo>
                  </a:path>
                </a:pathLst>
              </a:custGeom>
              <a:no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8" name="Connecteur droit avec flèche 77"/>
            <p:cNvCxnSpPr/>
            <p:nvPr/>
          </p:nvCxnSpPr>
          <p:spPr>
            <a:xfrm flipH="1" flipV="1">
              <a:off x="1914507" y="3715763"/>
              <a:ext cx="0" cy="153312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flipV="1">
              <a:off x="3282468" y="4289790"/>
              <a:ext cx="0" cy="997599"/>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Connecteur droit 80"/>
            <p:cNvCxnSpPr/>
            <p:nvPr/>
          </p:nvCxnSpPr>
          <p:spPr>
            <a:xfrm flipH="1" flipV="1">
              <a:off x="1910779" y="4286078"/>
              <a:ext cx="1371689" cy="0"/>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Connecteur droit 81"/>
            <p:cNvCxnSpPr/>
            <p:nvPr/>
          </p:nvCxnSpPr>
          <p:spPr>
            <a:xfrm flipV="1">
              <a:off x="3797856" y="3926392"/>
              <a:ext cx="0" cy="1360997"/>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Connecteur droit 82"/>
            <p:cNvCxnSpPr/>
            <p:nvPr/>
          </p:nvCxnSpPr>
          <p:spPr>
            <a:xfrm flipH="1" flipV="1">
              <a:off x="1904981" y="3927973"/>
              <a:ext cx="1892875" cy="0"/>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0" name="Forme libre 89"/>
          <p:cNvSpPr/>
          <p:nvPr/>
        </p:nvSpPr>
        <p:spPr>
          <a:xfrm>
            <a:off x="1792083" y="2821018"/>
            <a:ext cx="680162" cy="1341322"/>
          </a:xfrm>
          <a:custGeom>
            <a:avLst/>
            <a:gdLst>
              <a:gd name="connsiteX0" fmla="*/ 0 w 659757"/>
              <a:gd name="connsiteY0" fmla="*/ 0 h 1284790"/>
              <a:gd name="connsiteX1" fmla="*/ 208345 w 659757"/>
              <a:gd name="connsiteY1" fmla="*/ 196769 h 1284790"/>
              <a:gd name="connsiteX2" fmla="*/ 509287 w 659757"/>
              <a:gd name="connsiteY2" fmla="*/ 567159 h 1284790"/>
              <a:gd name="connsiteX3" fmla="*/ 659757 w 659757"/>
              <a:gd name="connsiteY3" fmla="*/ 1284790 h 1284790"/>
            </a:gdLst>
            <a:ahLst/>
            <a:cxnLst>
              <a:cxn ang="0">
                <a:pos x="connsiteX0" y="connsiteY0"/>
              </a:cxn>
              <a:cxn ang="0">
                <a:pos x="connsiteX1" y="connsiteY1"/>
              </a:cxn>
              <a:cxn ang="0">
                <a:pos x="connsiteX2" y="connsiteY2"/>
              </a:cxn>
              <a:cxn ang="0">
                <a:pos x="connsiteX3" y="connsiteY3"/>
              </a:cxn>
            </a:cxnLst>
            <a:rect l="l" t="t" r="r" b="b"/>
            <a:pathLst>
              <a:path w="659757" h="1284790">
                <a:moveTo>
                  <a:pt x="0" y="0"/>
                </a:moveTo>
                <a:cubicBezTo>
                  <a:pt x="61732" y="51121"/>
                  <a:pt x="123464" y="102243"/>
                  <a:pt x="208345" y="196769"/>
                </a:cubicBezTo>
                <a:cubicBezTo>
                  <a:pt x="293226" y="291296"/>
                  <a:pt x="434052" y="385822"/>
                  <a:pt x="509287" y="567159"/>
                </a:cubicBezTo>
                <a:cubicBezTo>
                  <a:pt x="584522" y="748496"/>
                  <a:pt x="622139" y="1016643"/>
                  <a:pt x="659757" y="1284790"/>
                </a:cubicBezTo>
              </a:path>
            </a:pathLst>
          </a:custGeom>
          <a:noFill/>
          <a:ln w="57150">
            <a:solidFill>
              <a:srgbClr val="27566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Forme libre 90"/>
          <p:cNvSpPr/>
          <p:nvPr/>
        </p:nvSpPr>
        <p:spPr>
          <a:xfrm flipV="1">
            <a:off x="3815607" y="5218694"/>
            <a:ext cx="1518758" cy="353632"/>
          </a:xfrm>
          <a:custGeom>
            <a:avLst/>
            <a:gdLst>
              <a:gd name="connsiteX0" fmla="*/ 0 w 659757"/>
              <a:gd name="connsiteY0" fmla="*/ 0 h 1284790"/>
              <a:gd name="connsiteX1" fmla="*/ 208345 w 659757"/>
              <a:gd name="connsiteY1" fmla="*/ 196769 h 1284790"/>
              <a:gd name="connsiteX2" fmla="*/ 509287 w 659757"/>
              <a:gd name="connsiteY2" fmla="*/ 567159 h 1284790"/>
              <a:gd name="connsiteX3" fmla="*/ 659757 w 659757"/>
              <a:gd name="connsiteY3" fmla="*/ 1284790 h 1284790"/>
            </a:gdLst>
            <a:ahLst/>
            <a:cxnLst>
              <a:cxn ang="0">
                <a:pos x="connsiteX0" y="connsiteY0"/>
              </a:cxn>
              <a:cxn ang="0">
                <a:pos x="connsiteX1" y="connsiteY1"/>
              </a:cxn>
              <a:cxn ang="0">
                <a:pos x="connsiteX2" y="connsiteY2"/>
              </a:cxn>
              <a:cxn ang="0">
                <a:pos x="connsiteX3" y="connsiteY3"/>
              </a:cxn>
            </a:cxnLst>
            <a:rect l="l" t="t" r="r" b="b"/>
            <a:pathLst>
              <a:path w="659757" h="1284790">
                <a:moveTo>
                  <a:pt x="0" y="0"/>
                </a:moveTo>
                <a:cubicBezTo>
                  <a:pt x="61732" y="51121"/>
                  <a:pt x="123464" y="102243"/>
                  <a:pt x="208345" y="196769"/>
                </a:cubicBezTo>
                <a:cubicBezTo>
                  <a:pt x="293226" y="291296"/>
                  <a:pt x="434052" y="385822"/>
                  <a:pt x="509287" y="567159"/>
                </a:cubicBezTo>
                <a:cubicBezTo>
                  <a:pt x="584522" y="748496"/>
                  <a:pt x="622139" y="1016643"/>
                  <a:pt x="659757" y="1284790"/>
                </a:cubicBezTo>
              </a:path>
            </a:pathLst>
          </a:custGeom>
          <a:noFill/>
          <a:ln w="57150">
            <a:solidFill>
              <a:srgbClr val="27566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2" name="Image 9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83212" y="1531277"/>
            <a:ext cx="158567" cy="158567"/>
          </a:xfrm>
          <a:prstGeom prst="rect">
            <a:avLst/>
          </a:prstGeom>
        </p:spPr>
      </p:pic>
      <p:sp>
        <p:nvSpPr>
          <p:cNvPr id="93" name="Forme libre 92"/>
          <p:cNvSpPr/>
          <p:nvPr/>
        </p:nvSpPr>
        <p:spPr>
          <a:xfrm rot="5609670">
            <a:off x="5883220" y="3000597"/>
            <a:ext cx="1124685" cy="45719"/>
          </a:xfrm>
          <a:custGeom>
            <a:avLst/>
            <a:gdLst>
              <a:gd name="connsiteX0" fmla="*/ 0 w 659757"/>
              <a:gd name="connsiteY0" fmla="*/ 0 h 1284790"/>
              <a:gd name="connsiteX1" fmla="*/ 208345 w 659757"/>
              <a:gd name="connsiteY1" fmla="*/ 196769 h 1284790"/>
              <a:gd name="connsiteX2" fmla="*/ 509287 w 659757"/>
              <a:gd name="connsiteY2" fmla="*/ 567159 h 1284790"/>
              <a:gd name="connsiteX3" fmla="*/ 659757 w 659757"/>
              <a:gd name="connsiteY3" fmla="*/ 1284790 h 1284790"/>
            </a:gdLst>
            <a:ahLst/>
            <a:cxnLst>
              <a:cxn ang="0">
                <a:pos x="connsiteX0" y="connsiteY0"/>
              </a:cxn>
              <a:cxn ang="0">
                <a:pos x="connsiteX1" y="connsiteY1"/>
              </a:cxn>
              <a:cxn ang="0">
                <a:pos x="connsiteX2" y="connsiteY2"/>
              </a:cxn>
              <a:cxn ang="0">
                <a:pos x="connsiteX3" y="connsiteY3"/>
              </a:cxn>
            </a:cxnLst>
            <a:rect l="l" t="t" r="r" b="b"/>
            <a:pathLst>
              <a:path w="659757" h="1284790">
                <a:moveTo>
                  <a:pt x="0" y="0"/>
                </a:moveTo>
                <a:cubicBezTo>
                  <a:pt x="61732" y="51121"/>
                  <a:pt x="123464" y="102243"/>
                  <a:pt x="208345" y="196769"/>
                </a:cubicBezTo>
                <a:cubicBezTo>
                  <a:pt x="293226" y="291296"/>
                  <a:pt x="434052" y="385822"/>
                  <a:pt x="509287" y="567159"/>
                </a:cubicBezTo>
                <a:cubicBezTo>
                  <a:pt x="584522" y="748496"/>
                  <a:pt x="622139" y="1016643"/>
                  <a:pt x="659757" y="1284790"/>
                </a:cubicBezTo>
              </a:path>
            </a:pathLst>
          </a:custGeom>
          <a:noFill/>
          <a:ln w="57150">
            <a:solidFill>
              <a:srgbClr val="27566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ZoneTexte 93"/>
          <p:cNvSpPr txBox="1"/>
          <p:nvPr/>
        </p:nvSpPr>
        <p:spPr>
          <a:xfrm>
            <a:off x="505762" y="954620"/>
            <a:ext cx="2248631" cy="523220"/>
          </a:xfrm>
          <a:prstGeom prst="rect">
            <a:avLst/>
          </a:prstGeom>
          <a:noFill/>
        </p:spPr>
        <p:txBody>
          <a:bodyPr wrap="square" rtlCol="0">
            <a:spAutoFit/>
          </a:bodyPr>
          <a:lstStyle/>
          <a:p>
            <a:pPr algn="ctr"/>
            <a:r>
              <a:rPr lang="fr-FR" sz="1400" i="1" dirty="0" smtClean="0"/>
              <a:t>Recueil de données d’apport sédimentaire </a:t>
            </a:r>
            <a:endParaRPr lang="fr-FR" sz="1400" i="1" dirty="0"/>
          </a:p>
        </p:txBody>
      </p:sp>
      <p:sp>
        <p:nvSpPr>
          <p:cNvPr id="95" name="ZoneTexte 94"/>
          <p:cNvSpPr txBox="1"/>
          <p:nvPr/>
        </p:nvSpPr>
        <p:spPr>
          <a:xfrm>
            <a:off x="1654825" y="4163653"/>
            <a:ext cx="2248631" cy="523220"/>
          </a:xfrm>
          <a:prstGeom prst="rect">
            <a:avLst/>
          </a:prstGeom>
          <a:noFill/>
        </p:spPr>
        <p:txBody>
          <a:bodyPr wrap="square" rtlCol="0">
            <a:spAutoFit/>
          </a:bodyPr>
          <a:lstStyle/>
          <a:p>
            <a:pPr algn="ctr"/>
            <a:r>
              <a:rPr lang="fr-FR" sz="1400" i="1" dirty="0" smtClean="0"/>
              <a:t>Caractérisation du transport solide de chaque bassin</a:t>
            </a:r>
            <a:endParaRPr lang="fr-FR" sz="1400" i="1" dirty="0"/>
          </a:p>
        </p:txBody>
      </p:sp>
      <p:sp>
        <p:nvSpPr>
          <p:cNvPr id="96" name="ZoneTexte 95"/>
          <p:cNvSpPr txBox="1"/>
          <p:nvPr/>
        </p:nvSpPr>
        <p:spPr>
          <a:xfrm>
            <a:off x="5089607" y="626890"/>
            <a:ext cx="2711910" cy="523220"/>
          </a:xfrm>
          <a:prstGeom prst="rect">
            <a:avLst/>
          </a:prstGeom>
          <a:noFill/>
        </p:spPr>
        <p:txBody>
          <a:bodyPr wrap="square" rtlCol="0">
            <a:spAutoFit/>
          </a:bodyPr>
          <a:lstStyle/>
          <a:p>
            <a:pPr algn="ctr"/>
            <a:r>
              <a:rPr lang="fr-FR" sz="1400" i="1" dirty="0" smtClean="0"/>
              <a:t>Caractérisation géomorphologique et hydro-climatique des bassins</a:t>
            </a:r>
            <a:endParaRPr lang="fr-FR" sz="1400" i="1" dirty="0"/>
          </a:p>
        </p:txBody>
      </p:sp>
      <p:sp>
        <p:nvSpPr>
          <p:cNvPr id="97" name="ZoneTexte 96"/>
          <p:cNvSpPr txBox="1"/>
          <p:nvPr/>
        </p:nvSpPr>
        <p:spPr>
          <a:xfrm>
            <a:off x="8950026" y="3627723"/>
            <a:ext cx="2711910" cy="523220"/>
          </a:xfrm>
          <a:prstGeom prst="rect">
            <a:avLst/>
          </a:prstGeom>
          <a:noFill/>
        </p:spPr>
        <p:txBody>
          <a:bodyPr wrap="square" rtlCol="0">
            <a:spAutoFit/>
          </a:bodyPr>
          <a:lstStyle/>
          <a:p>
            <a:pPr algn="ctr"/>
            <a:r>
              <a:rPr lang="fr-FR" sz="1400" i="1" dirty="0"/>
              <a:t>Application de la </a:t>
            </a:r>
            <a:r>
              <a:rPr lang="fr-FR" sz="1400" i="1" dirty="0" smtClean="0"/>
              <a:t>méthode sur les bassins « METRO »</a:t>
            </a:r>
            <a:endParaRPr lang="en-GB" sz="1400" i="1" dirty="0"/>
          </a:p>
        </p:txBody>
      </p:sp>
      <p:grpSp>
        <p:nvGrpSpPr>
          <p:cNvPr id="144" name="Groupe 143"/>
          <p:cNvGrpSpPr>
            <a:grpSpLocks noChangeAspect="1"/>
          </p:cNvGrpSpPr>
          <p:nvPr/>
        </p:nvGrpSpPr>
        <p:grpSpPr>
          <a:xfrm>
            <a:off x="5133801" y="3854423"/>
            <a:ext cx="2203809" cy="1669455"/>
            <a:chOff x="2968295" y="1210572"/>
            <a:chExt cx="3122362" cy="2365288"/>
          </a:xfrm>
        </p:grpSpPr>
        <p:sp>
          <p:nvSpPr>
            <p:cNvPr id="121" name="Rectangle 120"/>
            <p:cNvSpPr/>
            <p:nvPr/>
          </p:nvSpPr>
          <p:spPr>
            <a:xfrm>
              <a:off x="2968295" y="1550870"/>
              <a:ext cx="511460" cy="370650"/>
            </a:xfrm>
            <a:prstGeom prst="rect">
              <a:avLst/>
            </a:prstGeom>
          </p:spPr>
          <p:txBody>
            <a:bodyPr wrap="none">
              <a:spAutoFit/>
            </a:bodyPr>
            <a:lstStyle/>
            <a:p>
              <a:r>
                <a:rPr lang="en-US" sz="1050" dirty="0"/>
                <a:t>V</a:t>
              </a:r>
              <a:r>
                <a:rPr lang="en-US" sz="1050" baseline="-25000" dirty="0"/>
                <a:t>10</a:t>
              </a:r>
              <a:endParaRPr lang="en-GB" sz="1050" dirty="0"/>
            </a:p>
          </p:txBody>
        </p:sp>
        <p:cxnSp>
          <p:nvCxnSpPr>
            <p:cNvPr id="122" name="Connecteur droit avec flèche 121"/>
            <p:cNvCxnSpPr/>
            <p:nvPr/>
          </p:nvCxnSpPr>
          <p:spPr>
            <a:xfrm>
              <a:off x="3481827" y="3260779"/>
              <a:ext cx="210824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3409093" y="3205210"/>
              <a:ext cx="2258757" cy="370650"/>
            </a:xfrm>
            <a:prstGeom prst="rect">
              <a:avLst/>
            </a:prstGeom>
          </p:spPr>
          <p:txBody>
            <a:bodyPr wrap="square">
              <a:spAutoFit/>
            </a:bodyPr>
            <a:lstStyle/>
            <a:p>
              <a:pPr algn="r"/>
              <a:r>
                <a:rPr lang="en-US" sz="1050" dirty="0" smtClean="0"/>
                <a:t>X…</a:t>
              </a:r>
              <a:endParaRPr lang="en-US" sz="1050" dirty="0"/>
            </a:p>
          </p:txBody>
        </p:sp>
        <p:cxnSp>
          <p:nvCxnSpPr>
            <p:cNvPr id="124" name="Connecteur droit avec flèche 123"/>
            <p:cNvCxnSpPr/>
            <p:nvPr/>
          </p:nvCxnSpPr>
          <p:spPr>
            <a:xfrm flipH="1" flipV="1">
              <a:off x="3483433" y="1724104"/>
              <a:ext cx="0" cy="153312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5" name="Ellipse 124"/>
            <p:cNvSpPr/>
            <p:nvPr/>
          </p:nvSpPr>
          <p:spPr>
            <a:xfrm rot="507504">
              <a:off x="4830008" y="2527607"/>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6" name="Ellipse 125"/>
            <p:cNvSpPr/>
            <p:nvPr/>
          </p:nvSpPr>
          <p:spPr>
            <a:xfrm rot="507504">
              <a:off x="4521700" y="2710692"/>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7" name="Ellipse 126"/>
            <p:cNvSpPr/>
            <p:nvPr/>
          </p:nvSpPr>
          <p:spPr>
            <a:xfrm rot="507504">
              <a:off x="3515076" y="3172287"/>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8" name="Ellipse 127"/>
            <p:cNvSpPr/>
            <p:nvPr/>
          </p:nvSpPr>
          <p:spPr>
            <a:xfrm rot="507504">
              <a:off x="5425321" y="2011237"/>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9" name="Ellipse 128"/>
            <p:cNvSpPr/>
            <p:nvPr/>
          </p:nvSpPr>
          <p:spPr>
            <a:xfrm rot="507504">
              <a:off x="4541458" y="2528161"/>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0" name="Ellipse 129"/>
            <p:cNvSpPr/>
            <p:nvPr/>
          </p:nvSpPr>
          <p:spPr>
            <a:xfrm rot="507504">
              <a:off x="5086633" y="2113848"/>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1" name="Ellipse 130"/>
            <p:cNvSpPr/>
            <p:nvPr/>
          </p:nvSpPr>
          <p:spPr>
            <a:xfrm rot="507504">
              <a:off x="5177765" y="2225714"/>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2" name="Ellipse 131"/>
            <p:cNvSpPr/>
            <p:nvPr/>
          </p:nvSpPr>
          <p:spPr>
            <a:xfrm rot="507504">
              <a:off x="5117622" y="2267757"/>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3" name="Ellipse 132"/>
            <p:cNvSpPr/>
            <p:nvPr/>
          </p:nvSpPr>
          <p:spPr>
            <a:xfrm rot="507504">
              <a:off x="5040455" y="2391547"/>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4" name="Ellipse 133"/>
            <p:cNvSpPr/>
            <p:nvPr/>
          </p:nvSpPr>
          <p:spPr>
            <a:xfrm rot="507504">
              <a:off x="5290393" y="2450259"/>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5" name="Ellipse 134"/>
            <p:cNvSpPr/>
            <p:nvPr/>
          </p:nvSpPr>
          <p:spPr>
            <a:xfrm rot="507504">
              <a:off x="5677183" y="2278533"/>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6" name="Ellipse 135"/>
            <p:cNvSpPr/>
            <p:nvPr/>
          </p:nvSpPr>
          <p:spPr>
            <a:xfrm rot="507504">
              <a:off x="5768315" y="1959359"/>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7" name="Ellipse 136"/>
            <p:cNvSpPr/>
            <p:nvPr/>
          </p:nvSpPr>
          <p:spPr>
            <a:xfrm rot="507504">
              <a:off x="6010541" y="2152674"/>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8" name="Ellipse 137"/>
            <p:cNvSpPr/>
            <p:nvPr/>
          </p:nvSpPr>
          <p:spPr>
            <a:xfrm rot="507504">
              <a:off x="5334189" y="1904427"/>
              <a:ext cx="80116" cy="808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39" name="Groupe 138"/>
            <p:cNvGrpSpPr/>
            <p:nvPr/>
          </p:nvGrpSpPr>
          <p:grpSpPr>
            <a:xfrm rot="606162">
              <a:off x="3663943" y="1498550"/>
              <a:ext cx="2274593" cy="1998280"/>
              <a:chOff x="2982804" y="3256723"/>
              <a:chExt cx="1894550" cy="1732887"/>
            </a:xfrm>
          </p:grpSpPr>
          <p:cxnSp>
            <p:nvCxnSpPr>
              <p:cNvPr id="140" name="Connecteur droit 139"/>
              <p:cNvCxnSpPr/>
              <p:nvPr/>
            </p:nvCxnSpPr>
            <p:spPr>
              <a:xfrm rot="507504" flipV="1">
                <a:off x="3114612" y="3274080"/>
                <a:ext cx="1762742" cy="1634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Forme libre 140"/>
              <p:cNvSpPr/>
              <p:nvPr/>
            </p:nvSpPr>
            <p:spPr>
              <a:xfrm rot="507504">
                <a:off x="3238712" y="3742317"/>
                <a:ext cx="1625126" cy="1247293"/>
              </a:xfrm>
              <a:custGeom>
                <a:avLst/>
                <a:gdLst>
                  <a:gd name="connsiteX0" fmla="*/ 0 w 1320800"/>
                  <a:gd name="connsiteY0" fmla="*/ 1104900 h 1104900"/>
                  <a:gd name="connsiteX1" fmla="*/ 1320800 w 1320800"/>
                  <a:gd name="connsiteY1" fmla="*/ 0 h 1104900"/>
                  <a:gd name="connsiteX0" fmla="*/ 0 w 1320800"/>
                  <a:gd name="connsiteY0" fmla="*/ 1104900 h 1104900"/>
                  <a:gd name="connsiteX1" fmla="*/ 1320800 w 1320800"/>
                  <a:gd name="connsiteY1" fmla="*/ 0 h 1104900"/>
                  <a:gd name="connsiteX0" fmla="*/ 0 w 1320800"/>
                  <a:gd name="connsiteY0" fmla="*/ 1104900 h 1104900"/>
                  <a:gd name="connsiteX1" fmla="*/ 1320800 w 1320800"/>
                  <a:gd name="connsiteY1" fmla="*/ 0 h 1104900"/>
                  <a:gd name="connsiteX0" fmla="*/ 0 w 1460500"/>
                  <a:gd name="connsiteY0" fmla="*/ 1111250 h 1111250"/>
                  <a:gd name="connsiteX1" fmla="*/ 1460500 w 1460500"/>
                  <a:gd name="connsiteY1" fmla="*/ 0 h 1111250"/>
                  <a:gd name="connsiteX0" fmla="*/ 0 w 1460500"/>
                  <a:gd name="connsiteY0" fmla="*/ 1111250 h 1111250"/>
                  <a:gd name="connsiteX1" fmla="*/ 1460500 w 1460500"/>
                  <a:gd name="connsiteY1" fmla="*/ 0 h 1111250"/>
                </a:gdLst>
                <a:ahLst/>
                <a:cxnLst>
                  <a:cxn ang="0">
                    <a:pos x="connsiteX0" y="connsiteY0"/>
                  </a:cxn>
                  <a:cxn ang="0">
                    <a:pos x="connsiteX1" y="connsiteY1"/>
                  </a:cxn>
                </a:cxnLst>
                <a:rect l="l" t="t" r="r" b="b"/>
                <a:pathLst>
                  <a:path w="1460500" h="1111250">
                    <a:moveTo>
                      <a:pt x="0" y="1111250"/>
                    </a:moveTo>
                    <a:cubicBezTo>
                      <a:pt x="179917" y="895350"/>
                      <a:pt x="531283" y="330200"/>
                      <a:pt x="1460500" y="0"/>
                    </a:cubicBezTo>
                  </a:path>
                </a:pathLst>
              </a:custGeom>
              <a:no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orme libre 141"/>
              <p:cNvSpPr/>
              <p:nvPr/>
            </p:nvSpPr>
            <p:spPr>
              <a:xfrm rot="10587667">
                <a:off x="2982804" y="3256723"/>
                <a:ext cx="1625126" cy="1247293"/>
              </a:xfrm>
              <a:custGeom>
                <a:avLst/>
                <a:gdLst>
                  <a:gd name="connsiteX0" fmla="*/ 0 w 1320800"/>
                  <a:gd name="connsiteY0" fmla="*/ 1104900 h 1104900"/>
                  <a:gd name="connsiteX1" fmla="*/ 1320800 w 1320800"/>
                  <a:gd name="connsiteY1" fmla="*/ 0 h 1104900"/>
                  <a:gd name="connsiteX0" fmla="*/ 0 w 1320800"/>
                  <a:gd name="connsiteY0" fmla="*/ 1104900 h 1104900"/>
                  <a:gd name="connsiteX1" fmla="*/ 1320800 w 1320800"/>
                  <a:gd name="connsiteY1" fmla="*/ 0 h 1104900"/>
                  <a:gd name="connsiteX0" fmla="*/ 0 w 1320800"/>
                  <a:gd name="connsiteY0" fmla="*/ 1104900 h 1104900"/>
                  <a:gd name="connsiteX1" fmla="*/ 1320800 w 1320800"/>
                  <a:gd name="connsiteY1" fmla="*/ 0 h 1104900"/>
                  <a:gd name="connsiteX0" fmla="*/ 0 w 1460500"/>
                  <a:gd name="connsiteY0" fmla="*/ 1111250 h 1111250"/>
                  <a:gd name="connsiteX1" fmla="*/ 1460500 w 1460500"/>
                  <a:gd name="connsiteY1" fmla="*/ 0 h 1111250"/>
                  <a:gd name="connsiteX0" fmla="*/ 0 w 1460500"/>
                  <a:gd name="connsiteY0" fmla="*/ 1111250 h 1111250"/>
                  <a:gd name="connsiteX1" fmla="*/ 1460500 w 1460500"/>
                  <a:gd name="connsiteY1" fmla="*/ 0 h 1111250"/>
                </a:gdLst>
                <a:ahLst/>
                <a:cxnLst>
                  <a:cxn ang="0">
                    <a:pos x="connsiteX0" y="connsiteY0"/>
                  </a:cxn>
                  <a:cxn ang="0">
                    <a:pos x="connsiteX1" y="connsiteY1"/>
                  </a:cxn>
                </a:cxnLst>
                <a:rect l="l" t="t" r="r" b="b"/>
                <a:pathLst>
                  <a:path w="1460500" h="1111250">
                    <a:moveTo>
                      <a:pt x="0" y="1111250"/>
                    </a:moveTo>
                    <a:cubicBezTo>
                      <a:pt x="179917" y="895350"/>
                      <a:pt x="531283" y="330200"/>
                      <a:pt x="1460500" y="0"/>
                    </a:cubicBezTo>
                  </a:path>
                </a:pathLst>
              </a:custGeom>
              <a:no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ZoneTexte 142"/>
            <p:cNvSpPr txBox="1"/>
            <p:nvPr/>
          </p:nvSpPr>
          <p:spPr>
            <a:xfrm>
              <a:off x="3558988" y="1210572"/>
              <a:ext cx="65" cy="369332"/>
            </a:xfrm>
            <a:prstGeom prst="rect">
              <a:avLst/>
            </a:prstGeom>
            <a:noFill/>
          </p:spPr>
          <p:txBody>
            <a:bodyPr wrap="none" lIns="0" tIns="0" rIns="0" bIns="0" rtlCol="0">
              <a:spAutoFit/>
            </a:bodyPr>
            <a:lstStyle/>
            <a:p>
              <a:endParaRPr lang="en-GB" sz="2400" dirty="0"/>
            </a:p>
          </p:txBody>
        </p:sp>
      </p:grpSp>
      <p:sp>
        <p:nvSpPr>
          <p:cNvPr id="145" name="ZoneTexte 144"/>
          <p:cNvSpPr txBox="1"/>
          <p:nvPr/>
        </p:nvSpPr>
        <p:spPr>
          <a:xfrm>
            <a:off x="5236519" y="3660349"/>
            <a:ext cx="2711910" cy="523220"/>
          </a:xfrm>
          <a:prstGeom prst="rect">
            <a:avLst/>
          </a:prstGeom>
          <a:noFill/>
        </p:spPr>
        <p:txBody>
          <a:bodyPr wrap="square" rtlCol="0">
            <a:spAutoFit/>
          </a:bodyPr>
          <a:lstStyle/>
          <a:p>
            <a:pPr algn="ctr"/>
            <a:r>
              <a:rPr lang="fr-FR" sz="1400" i="1" dirty="0" smtClean="0"/>
              <a:t>Modélisation statistique </a:t>
            </a:r>
          </a:p>
          <a:p>
            <a:pPr algn="ctr"/>
            <a:r>
              <a:rPr lang="fr-FR" sz="1400" i="1" dirty="0" smtClean="0"/>
              <a:t> Volume </a:t>
            </a:r>
            <a:r>
              <a:rPr lang="fr-FR" sz="1400" i="1" dirty="0"/>
              <a:t>solide = f(paramètres)</a:t>
            </a:r>
          </a:p>
        </p:txBody>
      </p:sp>
      <p:sp>
        <p:nvSpPr>
          <p:cNvPr id="146" name="Forme libre 145"/>
          <p:cNvSpPr/>
          <p:nvPr/>
        </p:nvSpPr>
        <p:spPr>
          <a:xfrm rot="21010074">
            <a:off x="7590928" y="4313082"/>
            <a:ext cx="1609219" cy="231056"/>
          </a:xfrm>
          <a:custGeom>
            <a:avLst/>
            <a:gdLst>
              <a:gd name="connsiteX0" fmla="*/ 0 w 659757"/>
              <a:gd name="connsiteY0" fmla="*/ 0 h 1284790"/>
              <a:gd name="connsiteX1" fmla="*/ 208345 w 659757"/>
              <a:gd name="connsiteY1" fmla="*/ 196769 h 1284790"/>
              <a:gd name="connsiteX2" fmla="*/ 509287 w 659757"/>
              <a:gd name="connsiteY2" fmla="*/ 567159 h 1284790"/>
              <a:gd name="connsiteX3" fmla="*/ 659757 w 659757"/>
              <a:gd name="connsiteY3" fmla="*/ 1284790 h 1284790"/>
            </a:gdLst>
            <a:ahLst/>
            <a:cxnLst>
              <a:cxn ang="0">
                <a:pos x="connsiteX0" y="connsiteY0"/>
              </a:cxn>
              <a:cxn ang="0">
                <a:pos x="connsiteX1" y="connsiteY1"/>
              </a:cxn>
              <a:cxn ang="0">
                <a:pos x="connsiteX2" y="connsiteY2"/>
              </a:cxn>
              <a:cxn ang="0">
                <a:pos x="connsiteX3" y="connsiteY3"/>
              </a:cxn>
            </a:cxnLst>
            <a:rect l="l" t="t" r="r" b="b"/>
            <a:pathLst>
              <a:path w="659757" h="1284790">
                <a:moveTo>
                  <a:pt x="0" y="0"/>
                </a:moveTo>
                <a:cubicBezTo>
                  <a:pt x="61732" y="51121"/>
                  <a:pt x="123464" y="102243"/>
                  <a:pt x="208345" y="196769"/>
                </a:cubicBezTo>
                <a:cubicBezTo>
                  <a:pt x="293226" y="291296"/>
                  <a:pt x="434052" y="385822"/>
                  <a:pt x="509287" y="567159"/>
                </a:cubicBezTo>
                <a:cubicBezTo>
                  <a:pt x="584522" y="748496"/>
                  <a:pt x="622139" y="1016643"/>
                  <a:pt x="659757" y="1284790"/>
                </a:cubicBezTo>
              </a:path>
            </a:pathLst>
          </a:custGeom>
          <a:noFill/>
          <a:ln w="57150">
            <a:solidFill>
              <a:srgbClr val="27566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p:cNvSpPr/>
          <p:nvPr/>
        </p:nvSpPr>
        <p:spPr>
          <a:xfrm>
            <a:off x="1654825" y="1720996"/>
            <a:ext cx="63249" cy="60082"/>
          </a:xfrm>
          <a:prstGeom prst="ellipse">
            <a:avLst/>
          </a:prstGeom>
          <a:solidFill>
            <a:schemeClr val="bg1"/>
          </a:solidFill>
          <a:ln>
            <a:solidFill>
              <a:srgbClr val="275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9" name="Connecteur droit 148"/>
          <p:cNvCxnSpPr>
            <a:stCxn id="147" idx="0"/>
          </p:cNvCxnSpPr>
          <p:nvPr/>
        </p:nvCxnSpPr>
        <p:spPr>
          <a:xfrm flipV="1">
            <a:off x="1686450" y="1536286"/>
            <a:ext cx="645210" cy="184710"/>
          </a:xfrm>
          <a:prstGeom prst="line">
            <a:avLst/>
          </a:prstGeom>
          <a:ln>
            <a:solidFill>
              <a:srgbClr val="275662"/>
            </a:solidFill>
            <a:prstDash val="dash"/>
          </a:ln>
        </p:spPr>
        <p:style>
          <a:lnRef idx="1">
            <a:schemeClr val="accent1"/>
          </a:lnRef>
          <a:fillRef idx="0">
            <a:schemeClr val="accent1"/>
          </a:fillRef>
          <a:effectRef idx="0">
            <a:schemeClr val="accent1"/>
          </a:effectRef>
          <a:fontRef idx="minor">
            <a:schemeClr val="tx1"/>
          </a:fontRef>
        </p:style>
      </p:cxnSp>
      <p:cxnSp>
        <p:nvCxnSpPr>
          <p:cNvPr id="152" name="Connecteur droit 151"/>
          <p:cNvCxnSpPr>
            <a:stCxn id="147" idx="4"/>
          </p:cNvCxnSpPr>
          <p:nvPr/>
        </p:nvCxnSpPr>
        <p:spPr>
          <a:xfrm>
            <a:off x="1686450" y="1781078"/>
            <a:ext cx="640934" cy="132228"/>
          </a:xfrm>
          <a:prstGeom prst="line">
            <a:avLst/>
          </a:prstGeom>
          <a:ln>
            <a:solidFill>
              <a:srgbClr val="275662"/>
            </a:solidFill>
            <a:prstDash val="dash"/>
          </a:ln>
        </p:spPr>
        <p:style>
          <a:lnRef idx="1">
            <a:schemeClr val="accent1"/>
          </a:lnRef>
          <a:fillRef idx="0">
            <a:schemeClr val="accent1"/>
          </a:fillRef>
          <a:effectRef idx="0">
            <a:schemeClr val="accent1"/>
          </a:effectRef>
          <a:fontRef idx="minor">
            <a:schemeClr val="tx1"/>
          </a:fontRef>
        </p:style>
      </p:cxnSp>
      <p:sp>
        <p:nvSpPr>
          <p:cNvPr id="84" name="ZoneTexte 83"/>
          <p:cNvSpPr txBox="1"/>
          <p:nvPr/>
        </p:nvSpPr>
        <p:spPr>
          <a:xfrm>
            <a:off x="2583023" y="2790296"/>
            <a:ext cx="680159" cy="200055"/>
          </a:xfrm>
          <a:prstGeom prst="rect">
            <a:avLst/>
          </a:prstGeom>
          <a:noFill/>
        </p:spPr>
        <p:txBody>
          <a:bodyPr wrap="square" rtlCol="0">
            <a:spAutoFit/>
          </a:bodyPr>
          <a:lstStyle/>
          <a:p>
            <a:r>
              <a:rPr lang="fr-FR" sz="700" dirty="0" smtClean="0"/>
              <a:t>…</a:t>
            </a:r>
          </a:p>
        </p:txBody>
      </p:sp>
      <p:pic>
        <p:nvPicPr>
          <p:cNvPr id="7" name="Image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00008" y="4168735"/>
            <a:ext cx="1811946" cy="2153035"/>
          </a:xfrm>
          <a:prstGeom prst="rect">
            <a:avLst/>
          </a:prstGeom>
          <a:ln>
            <a:solidFill>
              <a:srgbClr val="275662"/>
            </a:solidFill>
          </a:ln>
        </p:spPr>
      </p:pic>
    </p:spTree>
    <p:extLst>
      <p:ext uri="{BB962C8B-B14F-4D97-AF65-F5344CB8AC3E}">
        <p14:creationId xmlns:p14="http://schemas.microsoft.com/office/powerpoint/2010/main" val="3183522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a:t>
            </a:r>
            <a:endParaRPr lang="fr-FR" dirty="0"/>
          </a:p>
        </p:txBody>
      </p:sp>
      <p:sp>
        <p:nvSpPr>
          <p:cNvPr id="5" name="Espace réservé du texte 18"/>
          <p:cNvSpPr txBox="1">
            <a:spLocks noGrp="1"/>
          </p:cNvSpPr>
          <p:nvPr>
            <p:ph type="body" idx="1"/>
          </p:nvPr>
        </p:nvSpPr>
        <p:spPr>
          <a:xfrm>
            <a:off x="1122344" y="1158240"/>
            <a:ext cx="11069655" cy="43863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fr-FR" sz="1700" dirty="0" smtClean="0">
                <a:solidFill>
                  <a:srgbClr val="275662"/>
                </a:solidFill>
              </a:rPr>
              <a:t>Cette étude a permis de développer des modèles de prédiction de volume de production moyen annuel, décennaux et de référence.</a:t>
            </a:r>
          </a:p>
          <a:p>
            <a:pPr marL="342900" indent="-342900">
              <a:buFont typeface="Arial" panose="020B0604020202020204" pitchFamily="34" charset="0"/>
              <a:buChar char="•"/>
            </a:pPr>
            <a:r>
              <a:rPr lang="fr-FR" sz="1700" dirty="0" smtClean="0">
                <a:solidFill>
                  <a:srgbClr val="275662"/>
                </a:solidFill>
              </a:rPr>
              <a:t>Les modèles de fréquence d’occurrence d’évènements torrentiels sont incertains et doivent être utiliser avec prudence. </a:t>
            </a:r>
          </a:p>
          <a:p>
            <a:pPr marL="342900" indent="-342900">
              <a:buFont typeface="Arial" panose="020B0604020202020204" pitchFamily="34" charset="0"/>
              <a:buChar char="•"/>
            </a:pPr>
            <a:r>
              <a:rPr lang="fr-FR" sz="1700" dirty="0" smtClean="0">
                <a:solidFill>
                  <a:srgbClr val="275662"/>
                </a:solidFill>
              </a:rPr>
              <a:t>Ces </a:t>
            </a:r>
            <a:r>
              <a:rPr lang="fr-FR" sz="1700" dirty="0">
                <a:solidFill>
                  <a:srgbClr val="275662"/>
                </a:solidFill>
              </a:rPr>
              <a:t>modèles sont basés sur des indicateurs géomorphologiques relativement simples à caractériser. Ils sont donc rapides et faciles à utiliser. </a:t>
            </a:r>
            <a:endParaRPr lang="fr-FR" sz="1700" dirty="0" smtClean="0">
              <a:solidFill>
                <a:srgbClr val="275662"/>
              </a:solidFill>
            </a:endParaRPr>
          </a:p>
          <a:p>
            <a:pPr marL="342900" indent="-342900">
              <a:buFont typeface="Arial" panose="020B0604020202020204" pitchFamily="34" charset="0"/>
              <a:buChar char="•"/>
            </a:pPr>
            <a:r>
              <a:rPr lang="fr-FR" sz="1700" dirty="0">
                <a:solidFill>
                  <a:srgbClr val="275662"/>
                </a:solidFill>
              </a:rPr>
              <a:t>Les analyses statistiques montrent que la proportion de la surface de production de sédiments dans les bassins versants est le principal paramètre pour prédire les volumes de production. Ceci souligne l'importance de considérer la disponibilité des sédiments dans les bassins versants</a:t>
            </a:r>
            <a:r>
              <a:rPr lang="fr-FR" sz="1700" dirty="0" smtClean="0">
                <a:solidFill>
                  <a:srgbClr val="275662"/>
                </a:solidFill>
              </a:rPr>
              <a:t>.</a:t>
            </a:r>
          </a:p>
          <a:p>
            <a:pPr marL="342900" indent="-342900">
              <a:buFont typeface="Arial" panose="020B0604020202020204" pitchFamily="34" charset="0"/>
              <a:buChar char="•"/>
            </a:pPr>
            <a:r>
              <a:rPr lang="fr-FR" sz="1700" dirty="0">
                <a:solidFill>
                  <a:srgbClr val="275662"/>
                </a:solidFill>
              </a:rPr>
              <a:t>Malgré les incertitudes liées à la durée limitée des observations et à la parcimonie des approches utilisées, les modèles de prédiction des volumes sédimentaires testés sur une sélection de torrents situés autour de la région grenobloise fournissent des résultats dont les ordres de grandeur semblent satisfaisants</a:t>
            </a:r>
            <a:r>
              <a:rPr lang="fr-FR" sz="1700" dirty="0" smtClean="0">
                <a:solidFill>
                  <a:srgbClr val="275662"/>
                </a:solidFill>
              </a:rPr>
              <a:t>.</a:t>
            </a:r>
          </a:p>
          <a:p>
            <a:pPr marL="342900" indent="-342900">
              <a:buFont typeface="Arial" panose="020B0604020202020204" pitchFamily="34" charset="0"/>
              <a:buChar char="•"/>
            </a:pPr>
            <a:r>
              <a:rPr lang="fr-FR" sz="1700" dirty="0">
                <a:solidFill>
                  <a:srgbClr val="275662"/>
                </a:solidFill>
              </a:rPr>
              <a:t>Ces modèles complètent les approches existantes et peuvent être utiles pour évaluer les sédiments dans les bassins versants non équipés de bassins de rétention des sédiments.</a:t>
            </a:r>
            <a:endParaRPr lang="fr-FR" dirty="0" smtClean="0"/>
          </a:p>
          <a:p>
            <a:endParaRPr lang="en-GB" dirty="0"/>
          </a:p>
        </p:txBody>
      </p:sp>
    </p:spTree>
    <p:extLst>
      <p:ext uri="{BB962C8B-B14F-4D97-AF65-F5344CB8AC3E}">
        <p14:creationId xmlns:p14="http://schemas.microsoft.com/office/powerpoint/2010/main" val="821727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Merci de votre attention</a:t>
            </a:r>
            <a:endParaRPr lang="en-GB" dirty="0"/>
          </a:p>
        </p:txBody>
      </p:sp>
      <p:sp>
        <p:nvSpPr>
          <p:cNvPr id="6" name="Sous-titre 5"/>
          <p:cNvSpPr>
            <a:spLocks noGrp="1"/>
          </p:cNvSpPr>
          <p:nvPr>
            <p:ph type="subTitle" idx="1"/>
          </p:nvPr>
        </p:nvSpPr>
        <p:spPr/>
        <p:txBody>
          <a:bodyPr/>
          <a:lstStyle/>
          <a:p>
            <a:r>
              <a:rPr lang="fr-FR" dirty="0" smtClean="0"/>
              <a:t>Et merci encore aux pourvoyeurs de données</a:t>
            </a:r>
            <a:endParaRPr lang="en-GB"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7817" y="362620"/>
            <a:ext cx="1800000" cy="708939"/>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17" y="1196385"/>
            <a:ext cx="1800000" cy="847706"/>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310" y="3218067"/>
            <a:ext cx="1709015" cy="1320066"/>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817" y="2168917"/>
            <a:ext cx="1800000" cy="924324"/>
          </a:xfrm>
          <a:prstGeom prst="rect">
            <a:avLst/>
          </a:prstGeom>
        </p:spPr>
      </p:pic>
      <p:pic>
        <p:nvPicPr>
          <p:cNvPr id="13" name="Image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87817" y="4733235"/>
            <a:ext cx="1800000" cy="1800000"/>
          </a:xfrm>
          <a:prstGeom prst="rect">
            <a:avLst/>
          </a:prstGeom>
        </p:spPr>
      </p:pic>
    </p:spTree>
    <p:extLst>
      <p:ext uri="{BB962C8B-B14F-4D97-AF65-F5344CB8AC3E}">
        <p14:creationId xmlns:p14="http://schemas.microsoft.com/office/powerpoint/2010/main" val="364768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40056" y="5655198"/>
            <a:ext cx="4481689" cy="523220"/>
          </a:xfrm>
          <a:prstGeom prst="rect">
            <a:avLst/>
          </a:prstGeom>
          <a:noFill/>
        </p:spPr>
        <p:txBody>
          <a:bodyPr wrap="square" rtlCol="0">
            <a:spAutoFit/>
          </a:bodyPr>
          <a:lstStyle/>
          <a:p>
            <a:pPr algn="ctr"/>
            <a:r>
              <a:rPr lang="fr-FR" sz="1400" i="1" dirty="0" smtClean="0"/>
              <a:t>Localisation des plages de dépôts et durée des chroniques de curage</a:t>
            </a:r>
            <a:endParaRPr lang="fr-FR" sz="1400" i="1" dirty="0"/>
          </a:p>
        </p:txBody>
      </p:sp>
      <p:graphicFrame>
        <p:nvGraphicFramePr>
          <p:cNvPr id="4" name="Tableau 3"/>
          <p:cNvGraphicFramePr>
            <a:graphicFrameLocks noGrp="1"/>
          </p:cNvGraphicFramePr>
          <p:nvPr>
            <p:extLst>
              <p:ext uri="{D42A27DB-BD31-4B8C-83A1-F6EECF244321}">
                <p14:modId xmlns:p14="http://schemas.microsoft.com/office/powerpoint/2010/main" val="4285005581"/>
              </p:ext>
            </p:extLst>
          </p:nvPr>
        </p:nvGraphicFramePr>
        <p:xfrm>
          <a:off x="6792459" y="702060"/>
          <a:ext cx="4232347" cy="2418763"/>
        </p:xfrm>
        <a:graphic>
          <a:graphicData uri="http://schemas.openxmlformats.org/drawingml/2006/table">
            <a:tbl>
              <a:tblPr firstRow="1" bandRow="1">
                <a:tableStyleId>{7E9639D4-E3E2-4D34-9284-5A2195B3D0D7}</a:tableStyleId>
              </a:tblPr>
              <a:tblGrid>
                <a:gridCol w="1910862">
                  <a:extLst>
                    <a:ext uri="{9D8B030D-6E8A-4147-A177-3AD203B41FA5}">
                      <a16:colId xmlns:a16="http://schemas.microsoft.com/office/drawing/2014/main" val="3077177928"/>
                    </a:ext>
                  </a:extLst>
                </a:gridCol>
                <a:gridCol w="2321485">
                  <a:extLst>
                    <a:ext uri="{9D8B030D-6E8A-4147-A177-3AD203B41FA5}">
                      <a16:colId xmlns:a16="http://schemas.microsoft.com/office/drawing/2014/main" val="3657835388"/>
                    </a:ext>
                  </a:extLst>
                </a:gridCol>
              </a:tblGrid>
              <a:tr h="291701">
                <a:tc>
                  <a:txBody>
                    <a:bodyPr/>
                    <a:lstStyle/>
                    <a:p>
                      <a:r>
                        <a:rPr lang="fr-FR" dirty="0" smtClean="0"/>
                        <a:t>Gestionnaire</a:t>
                      </a:r>
                      <a:endParaRPr lang="fr-FR" dirty="0"/>
                    </a:p>
                  </a:txBody>
                  <a:tcPr/>
                </a:tc>
                <a:tc>
                  <a:txBody>
                    <a:bodyPr/>
                    <a:lstStyle/>
                    <a:p>
                      <a:r>
                        <a:rPr lang="fr-FR" dirty="0" smtClean="0"/>
                        <a:t>Nombre d’ouvrages</a:t>
                      </a:r>
                      <a:endParaRPr lang="fr-FR" dirty="0"/>
                    </a:p>
                  </a:txBody>
                  <a:tcPr/>
                </a:tc>
                <a:extLst>
                  <a:ext uri="{0D108BD9-81ED-4DB2-BD59-A6C34878D82A}">
                    <a16:rowId xmlns:a16="http://schemas.microsoft.com/office/drawing/2014/main" val="4048901356"/>
                  </a:ext>
                </a:extLst>
              </a:tr>
              <a:tr h="316675">
                <a:tc>
                  <a:txBody>
                    <a:bodyPr/>
                    <a:lstStyle/>
                    <a:p>
                      <a:r>
                        <a:rPr lang="fr-FR" sz="1400" dirty="0" smtClean="0"/>
                        <a:t>SM3A</a:t>
                      </a:r>
                      <a:endParaRPr lang="fr-FR" sz="1400" dirty="0"/>
                    </a:p>
                  </a:txBody>
                  <a:tcPr/>
                </a:tc>
                <a:tc>
                  <a:txBody>
                    <a:bodyPr/>
                    <a:lstStyle/>
                    <a:p>
                      <a:pPr algn="ctr"/>
                      <a:r>
                        <a:rPr lang="fr-FR" sz="1400" dirty="0" smtClean="0"/>
                        <a:t>14</a:t>
                      </a:r>
                    </a:p>
                  </a:txBody>
                  <a:tcPr/>
                </a:tc>
                <a:extLst>
                  <a:ext uri="{0D108BD9-81ED-4DB2-BD59-A6C34878D82A}">
                    <a16:rowId xmlns:a16="http://schemas.microsoft.com/office/drawing/2014/main" val="3300424349"/>
                  </a:ext>
                </a:extLst>
              </a:tr>
              <a:tr h="316675">
                <a:tc>
                  <a:txBody>
                    <a:bodyPr/>
                    <a:lstStyle/>
                    <a:p>
                      <a:r>
                        <a:rPr lang="fr-FR" sz="1400" dirty="0" smtClean="0"/>
                        <a:t>AS</a:t>
                      </a:r>
                      <a:endParaRPr lang="fr-FR" sz="1400" dirty="0"/>
                    </a:p>
                  </a:txBody>
                  <a:tcPr/>
                </a:tc>
                <a:tc>
                  <a:txBody>
                    <a:bodyPr/>
                    <a:lstStyle/>
                    <a:p>
                      <a:pPr algn="ctr"/>
                      <a:r>
                        <a:rPr lang="fr-FR" sz="1400" dirty="0" smtClean="0"/>
                        <a:t>31</a:t>
                      </a:r>
                    </a:p>
                  </a:txBody>
                  <a:tcPr/>
                </a:tc>
                <a:extLst>
                  <a:ext uri="{0D108BD9-81ED-4DB2-BD59-A6C34878D82A}">
                    <a16:rowId xmlns:a16="http://schemas.microsoft.com/office/drawing/2014/main" val="2349096781"/>
                  </a:ext>
                </a:extLst>
              </a:tr>
              <a:tr h="316675">
                <a:tc>
                  <a:txBody>
                    <a:bodyPr/>
                    <a:lstStyle/>
                    <a:p>
                      <a:r>
                        <a:rPr lang="fr-FR" sz="1400" dirty="0" smtClean="0"/>
                        <a:t>RTM (domanial)</a:t>
                      </a:r>
                      <a:endParaRPr lang="fr-FR" sz="1400" dirty="0"/>
                    </a:p>
                  </a:txBody>
                  <a:tcPr/>
                </a:tc>
                <a:tc>
                  <a:txBody>
                    <a:bodyPr/>
                    <a:lstStyle/>
                    <a:p>
                      <a:pPr algn="ctr"/>
                      <a:r>
                        <a:rPr lang="fr-FR" sz="1400" dirty="0" smtClean="0"/>
                        <a:t>44</a:t>
                      </a:r>
                    </a:p>
                  </a:txBody>
                  <a:tcPr/>
                </a:tc>
                <a:extLst>
                  <a:ext uri="{0D108BD9-81ED-4DB2-BD59-A6C34878D82A}">
                    <a16:rowId xmlns:a16="http://schemas.microsoft.com/office/drawing/2014/main" val="3753701070"/>
                  </a:ext>
                </a:extLst>
              </a:tr>
              <a:tr h="316675">
                <a:tc>
                  <a:txBody>
                    <a:bodyPr/>
                    <a:lstStyle/>
                    <a:p>
                      <a:r>
                        <a:rPr lang="fr-FR" sz="1400" dirty="0" smtClean="0"/>
                        <a:t>RTM (communal)</a:t>
                      </a:r>
                      <a:endParaRPr lang="fr-FR" sz="1400" dirty="0"/>
                    </a:p>
                  </a:txBody>
                  <a:tcPr/>
                </a:tc>
                <a:tc>
                  <a:txBody>
                    <a:bodyPr/>
                    <a:lstStyle/>
                    <a:p>
                      <a:pPr algn="ctr"/>
                      <a:r>
                        <a:rPr lang="fr-FR" sz="1400" dirty="0" smtClean="0"/>
                        <a:t>26</a:t>
                      </a:r>
                    </a:p>
                  </a:txBody>
                  <a:tcPr/>
                </a:tc>
                <a:extLst>
                  <a:ext uri="{0D108BD9-81ED-4DB2-BD59-A6C34878D82A}">
                    <a16:rowId xmlns:a16="http://schemas.microsoft.com/office/drawing/2014/main" val="2353038647"/>
                  </a:ext>
                </a:extLst>
              </a:tr>
              <a:tr h="316675">
                <a:tc>
                  <a:txBody>
                    <a:bodyPr/>
                    <a:lstStyle/>
                    <a:p>
                      <a:r>
                        <a:rPr lang="fr-FR" sz="1400" dirty="0" smtClean="0"/>
                        <a:t>RTM (privé)</a:t>
                      </a:r>
                      <a:endParaRPr lang="fr-FR" sz="1400" dirty="0"/>
                    </a:p>
                  </a:txBody>
                  <a:tcPr/>
                </a:tc>
                <a:tc>
                  <a:txBody>
                    <a:bodyPr/>
                    <a:lstStyle/>
                    <a:p>
                      <a:pPr algn="ctr"/>
                      <a:r>
                        <a:rPr lang="fr-FR" sz="1400" dirty="0" smtClean="0"/>
                        <a:t>1</a:t>
                      </a:r>
                    </a:p>
                  </a:txBody>
                  <a:tcPr/>
                </a:tc>
                <a:extLst>
                  <a:ext uri="{0D108BD9-81ED-4DB2-BD59-A6C34878D82A}">
                    <a16:rowId xmlns:a16="http://schemas.microsoft.com/office/drawing/2014/main" val="2288181516"/>
                  </a:ext>
                </a:extLst>
              </a:tr>
              <a:tr h="469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smtClean="0"/>
                        <a:t>Métropole de Grenoble</a:t>
                      </a:r>
                    </a:p>
                  </a:txBody>
                  <a:tcPr/>
                </a:tc>
                <a:tc>
                  <a:txBody>
                    <a:bodyPr/>
                    <a:lstStyle/>
                    <a:p>
                      <a:pPr algn="ctr"/>
                      <a:r>
                        <a:rPr lang="fr-FR" sz="1400" dirty="0" smtClean="0"/>
                        <a:t>4</a:t>
                      </a:r>
                    </a:p>
                  </a:txBody>
                  <a:tcPr/>
                </a:tc>
                <a:extLst>
                  <a:ext uri="{0D108BD9-81ED-4DB2-BD59-A6C34878D82A}">
                    <a16:rowId xmlns:a16="http://schemas.microsoft.com/office/drawing/2014/main" val="3327716115"/>
                  </a:ext>
                </a:extLst>
              </a:tr>
            </a:tbl>
          </a:graphicData>
        </a:graphic>
      </p:graphicFrame>
      <p:pic>
        <p:nvPicPr>
          <p:cNvPr id="5" name="Imag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92132" y="702060"/>
            <a:ext cx="3377538" cy="4972050"/>
          </a:xfrm>
          <a:prstGeom prst="rect">
            <a:avLst/>
          </a:prstGeom>
        </p:spPr>
      </p:pic>
      <p:sp>
        <p:nvSpPr>
          <p:cNvPr id="9" name="ZoneTexte 8"/>
          <p:cNvSpPr txBox="1"/>
          <p:nvPr/>
        </p:nvSpPr>
        <p:spPr>
          <a:xfrm>
            <a:off x="7072670" y="5945369"/>
            <a:ext cx="3671925" cy="523220"/>
          </a:xfrm>
          <a:prstGeom prst="rect">
            <a:avLst/>
          </a:prstGeom>
          <a:noFill/>
        </p:spPr>
        <p:txBody>
          <a:bodyPr wrap="square" rtlCol="0">
            <a:spAutoFit/>
          </a:bodyPr>
          <a:lstStyle/>
          <a:p>
            <a:pPr algn="ctr"/>
            <a:r>
              <a:rPr lang="fr-FR" sz="1400" i="1" dirty="0" smtClean="0"/>
              <a:t>Distribution des surfaces des bassins versants étudiés </a:t>
            </a:r>
            <a:endParaRPr lang="fr-FR" sz="1400" i="1" dirty="0"/>
          </a:p>
        </p:txBody>
      </p:sp>
      <p:sp>
        <p:nvSpPr>
          <p:cNvPr id="10" name="ZoneTexte 9"/>
          <p:cNvSpPr txBox="1"/>
          <p:nvPr/>
        </p:nvSpPr>
        <p:spPr>
          <a:xfrm>
            <a:off x="7059405" y="298867"/>
            <a:ext cx="5246997" cy="307777"/>
          </a:xfrm>
          <a:prstGeom prst="rect">
            <a:avLst/>
          </a:prstGeom>
          <a:noFill/>
        </p:spPr>
        <p:txBody>
          <a:bodyPr wrap="square" rtlCol="0">
            <a:spAutoFit/>
          </a:bodyPr>
          <a:lstStyle/>
          <a:p>
            <a:r>
              <a:rPr lang="fr-FR" sz="1400" i="1" dirty="0" smtClean="0"/>
              <a:t>Synthèse des gestionnaires des plages de dépôts</a:t>
            </a:r>
            <a:endParaRPr lang="fr-FR" sz="1400" i="1" dirty="0"/>
          </a:p>
        </p:txBody>
      </p:sp>
      <p:sp>
        <p:nvSpPr>
          <p:cNvPr id="6" name="Titre 5"/>
          <p:cNvSpPr>
            <a:spLocks noGrp="1"/>
          </p:cNvSpPr>
          <p:nvPr>
            <p:ph type="title"/>
          </p:nvPr>
        </p:nvSpPr>
        <p:spPr/>
        <p:txBody>
          <a:bodyPr>
            <a:normAutofit/>
          </a:bodyPr>
          <a:lstStyle/>
          <a:p>
            <a:r>
              <a:rPr lang="fr-FR" sz="3200" dirty="0"/>
              <a:t>Recueil des </a:t>
            </a:r>
            <a:r>
              <a:rPr lang="fr-FR" sz="3200" dirty="0" smtClean="0"/>
              <a:t>données</a:t>
            </a:r>
            <a:endParaRPr lang="en-GB" dirty="0"/>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808" y="3758821"/>
            <a:ext cx="2877318" cy="2157988"/>
          </a:xfrm>
          <a:prstGeom prst="rect">
            <a:avLst/>
          </a:prstGeom>
        </p:spPr>
      </p:pic>
    </p:spTree>
    <p:extLst>
      <p:ext uri="{BB962C8B-B14F-4D97-AF65-F5344CB8AC3E}">
        <p14:creationId xmlns:p14="http://schemas.microsoft.com/office/powerpoint/2010/main" val="21799662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e 67"/>
          <p:cNvGrpSpPr/>
          <p:nvPr/>
        </p:nvGrpSpPr>
        <p:grpSpPr>
          <a:xfrm>
            <a:off x="9534652" y="3493129"/>
            <a:ext cx="2118155" cy="2717338"/>
            <a:chOff x="6822265" y="1436350"/>
            <a:chExt cx="2118155" cy="2717338"/>
          </a:xfrm>
        </p:grpSpPr>
        <p:sp>
          <p:nvSpPr>
            <p:cNvPr id="66" name="Rectangle 65"/>
            <p:cNvSpPr/>
            <p:nvPr/>
          </p:nvSpPr>
          <p:spPr>
            <a:xfrm>
              <a:off x="6822265" y="1436350"/>
              <a:ext cx="1986455" cy="2717338"/>
            </a:xfrm>
            <a:prstGeom prst="rect">
              <a:avLst/>
            </a:prstGeom>
            <a:solidFill>
              <a:schemeClr val="accent5">
                <a:lumMod val="60000"/>
                <a:lumOff val="40000"/>
                <a:alpha val="9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635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8" name="Groupe 27"/>
            <p:cNvGrpSpPr/>
            <p:nvPr/>
          </p:nvGrpSpPr>
          <p:grpSpPr>
            <a:xfrm>
              <a:off x="6832319" y="1485338"/>
              <a:ext cx="2108101" cy="2532248"/>
              <a:chOff x="6832651" y="1485338"/>
              <a:chExt cx="2189125" cy="2532248"/>
            </a:xfrm>
          </p:grpSpPr>
          <p:sp>
            <p:nvSpPr>
              <p:cNvPr id="10" name="ZoneTexte 9"/>
              <p:cNvSpPr txBox="1"/>
              <p:nvPr/>
            </p:nvSpPr>
            <p:spPr>
              <a:xfrm>
                <a:off x="6976256" y="1745646"/>
                <a:ext cx="1920240" cy="276999"/>
              </a:xfrm>
              <a:prstGeom prst="rect">
                <a:avLst/>
              </a:prstGeom>
              <a:noFill/>
            </p:spPr>
            <p:txBody>
              <a:bodyPr wrap="square" rtlCol="0">
                <a:spAutoFit/>
              </a:bodyPr>
              <a:lstStyle/>
              <a:p>
                <a:r>
                  <a:rPr lang="fr-FR" sz="1200" dirty="0" smtClean="0"/>
                  <a:t>1987	5700</a:t>
                </a:r>
              </a:p>
            </p:txBody>
          </p:sp>
          <p:sp>
            <p:nvSpPr>
              <p:cNvPr id="11" name="ZoneTexte 10"/>
              <p:cNvSpPr txBox="1"/>
              <p:nvPr/>
            </p:nvSpPr>
            <p:spPr>
              <a:xfrm>
                <a:off x="6832651" y="1485338"/>
                <a:ext cx="2070607" cy="307777"/>
              </a:xfrm>
              <a:prstGeom prst="rect">
                <a:avLst/>
              </a:prstGeom>
              <a:noFill/>
            </p:spPr>
            <p:txBody>
              <a:bodyPr wrap="square" rtlCol="0">
                <a:spAutoFit/>
              </a:bodyPr>
              <a:lstStyle/>
              <a:p>
                <a:r>
                  <a:rPr lang="fr-FR" sz="1400" b="1" dirty="0" smtClean="0"/>
                  <a:t>Année	Volume m</a:t>
                </a:r>
                <a:r>
                  <a:rPr lang="fr-FR" sz="1400" b="1" baseline="30000" dirty="0" smtClean="0"/>
                  <a:t>3</a:t>
                </a:r>
              </a:p>
            </p:txBody>
          </p:sp>
          <p:sp>
            <p:nvSpPr>
              <p:cNvPr id="12" name="ZoneTexte 11"/>
              <p:cNvSpPr txBox="1"/>
              <p:nvPr/>
            </p:nvSpPr>
            <p:spPr>
              <a:xfrm>
                <a:off x="6978510" y="2021392"/>
                <a:ext cx="1920240" cy="276999"/>
              </a:xfrm>
              <a:prstGeom prst="rect">
                <a:avLst/>
              </a:prstGeom>
              <a:noFill/>
            </p:spPr>
            <p:txBody>
              <a:bodyPr wrap="square" rtlCol="0">
                <a:spAutoFit/>
              </a:bodyPr>
              <a:lstStyle/>
              <a:p>
                <a:r>
                  <a:rPr lang="fr-FR" sz="1200" dirty="0" smtClean="0"/>
                  <a:t>1994	1500</a:t>
                </a:r>
              </a:p>
            </p:txBody>
          </p:sp>
          <p:sp>
            <p:nvSpPr>
              <p:cNvPr id="13" name="ZoneTexte 12"/>
              <p:cNvSpPr txBox="1"/>
              <p:nvPr/>
            </p:nvSpPr>
            <p:spPr>
              <a:xfrm>
                <a:off x="6980764" y="2272754"/>
                <a:ext cx="1920240" cy="276999"/>
              </a:xfrm>
              <a:prstGeom prst="rect">
                <a:avLst/>
              </a:prstGeom>
              <a:noFill/>
            </p:spPr>
            <p:txBody>
              <a:bodyPr wrap="square" rtlCol="0">
                <a:spAutoFit/>
              </a:bodyPr>
              <a:lstStyle/>
              <a:p>
                <a:r>
                  <a:rPr lang="fr-FR" sz="1200" dirty="0" smtClean="0"/>
                  <a:t>1998	3000</a:t>
                </a:r>
              </a:p>
            </p:txBody>
          </p:sp>
          <p:sp>
            <p:nvSpPr>
              <p:cNvPr id="14" name="ZoneTexte 13"/>
              <p:cNvSpPr txBox="1"/>
              <p:nvPr/>
            </p:nvSpPr>
            <p:spPr>
              <a:xfrm>
                <a:off x="6983018" y="2422819"/>
                <a:ext cx="1920240" cy="276999"/>
              </a:xfrm>
              <a:prstGeom prst="rect">
                <a:avLst/>
              </a:prstGeom>
              <a:noFill/>
            </p:spPr>
            <p:txBody>
              <a:bodyPr wrap="square" rtlCol="0">
                <a:spAutoFit/>
              </a:bodyPr>
              <a:lstStyle/>
              <a:p>
                <a:r>
                  <a:rPr lang="fr-FR" sz="1200" dirty="0" smtClean="0"/>
                  <a:t>1999	3000</a:t>
                </a:r>
              </a:p>
            </p:txBody>
          </p:sp>
          <p:sp>
            <p:nvSpPr>
              <p:cNvPr id="15" name="ZoneTexte 14"/>
              <p:cNvSpPr txBox="1"/>
              <p:nvPr/>
            </p:nvSpPr>
            <p:spPr>
              <a:xfrm>
                <a:off x="6985272" y="2643701"/>
                <a:ext cx="1920240" cy="276999"/>
              </a:xfrm>
              <a:prstGeom prst="rect">
                <a:avLst/>
              </a:prstGeom>
              <a:noFill/>
            </p:spPr>
            <p:txBody>
              <a:bodyPr wrap="square" rtlCol="0">
                <a:spAutoFit/>
              </a:bodyPr>
              <a:lstStyle/>
              <a:p>
                <a:r>
                  <a:rPr lang="fr-FR" sz="1200" dirty="0" smtClean="0"/>
                  <a:t>2002	2000</a:t>
                </a:r>
              </a:p>
            </p:txBody>
          </p:sp>
          <p:sp>
            <p:nvSpPr>
              <p:cNvPr id="16" name="ZoneTexte 15"/>
              <p:cNvSpPr txBox="1"/>
              <p:nvPr/>
            </p:nvSpPr>
            <p:spPr>
              <a:xfrm>
                <a:off x="6987526" y="2925543"/>
                <a:ext cx="1920240" cy="276999"/>
              </a:xfrm>
              <a:prstGeom prst="rect">
                <a:avLst/>
              </a:prstGeom>
              <a:noFill/>
            </p:spPr>
            <p:txBody>
              <a:bodyPr wrap="square" rtlCol="0">
                <a:spAutoFit/>
              </a:bodyPr>
              <a:lstStyle/>
              <a:p>
                <a:r>
                  <a:rPr lang="fr-FR" sz="1200" dirty="0" smtClean="0"/>
                  <a:t>2004	  800</a:t>
                </a:r>
              </a:p>
            </p:txBody>
          </p:sp>
          <p:sp>
            <p:nvSpPr>
              <p:cNvPr id="17" name="ZoneTexte 16"/>
              <p:cNvSpPr txBox="1"/>
              <p:nvPr/>
            </p:nvSpPr>
            <p:spPr>
              <a:xfrm>
                <a:off x="6989780" y="3063416"/>
                <a:ext cx="1920240" cy="276999"/>
              </a:xfrm>
              <a:prstGeom prst="rect">
                <a:avLst/>
              </a:prstGeom>
              <a:noFill/>
            </p:spPr>
            <p:txBody>
              <a:bodyPr wrap="square" rtlCol="0">
                <a:spAutoFit/>
              </a:bodyPr>
              <a:lstStyle/>
              <a:p>
                <a:r>
                  <a:rPr lang="fr-FR" sz="1200" dirty="0" smtClean="0"/>
                  <a:t>2005	3000</a:t>
                </a:r>
              </a:p>
            </p:txBody>
          </p:sp>
          <p:sp>
            <p:nvSpPr>
              <p:cNvPr id="18" name="ZoneTexte 17"/>
              <p:cNvSpPr txBox="1"/>
              <p:nvPr/>
            </p:nvSpPr>
            <p:spPr>
              <a:xfrm>
                <a:off x="6992034" y="3351354"/>
                <a:ext cx="1920240" cy="276999"/>
              </a:xfrm>
              <a:prstGeom prst="rect">
                <a:avLst/>
              </a:prstGeom>
              <a:noFill/>
            </p:spPr>
            <p:txBody>
              <a:bodyPr wrap="square" rtlCol="0">
                <a:spAutoFit/>
              </a:bodyPr>
              <a:lstStyle/>
              <a:p>
                <a:r>
                  <a:rPr lang="fr-FR" sz="1200" dirty="0" smtClean="0"/>
                  <a:t>2008	1500</a:t>
                </a:r>
              </a:p>
            </p:txBody>
          </p:sp>
          <p:sp>
            <p:nvSpPr>
              <p:cNvPr id="19" name="ZoneTexte 18"/>
              <p:cNvSpPr txBox="1"/>
              <p:nvPr/>
            </p:nvSpPr>
            <p:spPr>
              <a:xfrm>
                <a:off x="6994288" y="3602716"/>
                <a:ext cx="1920240" cy="276999"/>
              </a:xfrm>
              <a:prstGeom prst="rect">
                <a:avLst/>
              </a:prstGeom>
              <a:noFill/>
            </p:spPr>
            <p:txBody>
              <a:bodyPr wrap="square" rtlCol="0">
                <a:spAutoFit/>
              </a:bodyPr>
              <a:lstStyle/>
              <a:p>
                <a:r>
                  <a:rPr lang="fr-FR" sz="1200" dirty="0" smtClean="0"/>
                  <a:t>2015	  700</a:t>
                </a:r>
              </a:p>
            </p:txBody>
          </p:sp>
          <p:sp>
            <p:nvSpPr>
              <p:cNvPr id="20" name="ZoneTexte 19"/>
              <p:cNvSpPr txBox="1"/>
              <p:nvPr/>
            </p:nvSpPr>
            <p:spPr>
              <a:xfrm>
                <a:off x="7078402" y="2769382"/>
                <a:ext cx="1920240" cy="276999"/>
              </a:xfrm>
              <a:prstGeom prst="rect">
                <a:avLst/>
              </a:prstGeom>
              <a:noFill/>
            </p:spPr>
            <p:txBody>
              <a:bodyPr wrap="square" rtlCol="0">
                <a:spAutoFit/>
              </a:bodyPr>
              <a:lstStyle/>
              <a:p>
                <a:r>
                  <a:rPr lang="fr-FR" sz="1200" dirty="0" smtClean="0"/>
                  <a:t>…	</a:t>
                </a:r>
              </a:p>
            </p:txBody>
          </p:sp>
          <p:sp>
            <p:nvSpPr>
              <p:cNvPr id="22" name="ZoneTexte 21"/>
              <p:cNvSpPr txBox="1"/>
              <p:nvPr/>
            </p:nvSpPr>
            <p:spPr>
              <a:xfrm>
                <a:off x="7080912" y="3165339"/>
                <a:ext cx="1920240" cy="276999"/>
              </a:xfrm>
              <a:prstGeom prst="rect">
                <a:avLst/>
              </a:prstGeom>
              <a:noFill/>
            </p:spPr>
            <p:txBody>
              <a:bodyPr wrap="square" rtlCol="0">
                <a:spAutoFit/>
              </a:bodyPr>
              <a:lstStyle/>
              <a:p>
                <a:r>
                  <a:rPr lang="fr-FR" sz="1200" dirty="0" smtClean="0"/>
                  <a:t>…	</a:t>
                </a:r>
              </a:p>
            </p:txBody>
          </p:sp>
          <p:sp>
            <p:nvSpPr>
              <p:cNvPr id="23" name="ZoneTexte 22"/>
              <p:cNvSpPr txBox="1"/>
              <p:nvPr/>
            </p:nvSpPr>
            <p:spPr>
              <a:xfrm>
                <a:off x="7091096" y="3428267"/>
                <a:ext cx="1920240" cy="276999"/>
              </a:xfrm>
              <a:prstGeom prst="rect">
                <a:avLst/>
              </a:prstGeom>
              <a:noFill/>
            </p:spPr>
            <p:txBody>
              <a:bodyPr wrap="square" rtlCol="0">
                <a:spAutoFit/>
              </a:bodyPr>
              <a:lstStyle/>
              <a:p>
                <a:r>
                  <a:rPr lang="fr-FR" sz="1200" dirty="0" smtClean="0"/>
                  <a:t>…	</a:t>
                </a:r>
              </a:p>
            </p:txBody>
          </p:sp>
          <p:sp>
            <p:nvSpPr>
              <p:cNvPr id="24" name="ZoneTexte 23"/>
              <p:cNvSpPr txBox="1"/>
              <p:nvPr/>
            </p:nvSpPr>
            <p:spPr>
              <a:xfrm>
                <a:off x="7101536" y="3740587"/>
                <a:ext cx="1920240" cy="276999"/>
              </a:xfrm>
              <a:prstGeom prst="rect">
                <a:avLst/>
              </a:prstGeom>
              <a:noFill/>
            </p:spPr>
            <p:txBody>
              <a:bodyPr wrap="square" rtlCol="0">
                <a:spAutoFit/>
              </a:bodyPr>
              <a:lstStyle/>
              <a:p>
                <a:r>
                  <a:rPr lang="fr-FR" sz="1200" dirty="0" smtClean="0"/>
                  <a:t>…	</a:t>
                </a:r>
              </a:p>
            </p:txBody>
          </p:sp>
          <p:sp>
            <p:nvSpPr>
              <p:cNvPr id="25" name="ZoneTexte 24"/>
              <p:cNvSpPr txBox="1"/>
              <p:nvPr/>
            </p:nvSpPr>
            <p:spPr>
              <a:xfrm>
                <a:off x="7054674" y="1871327"/>
                <a:ext cx="1920240" cy="276999"/>
              </a:xfrm>
              <a:prstGeom prst="rect">
                <a:avLst/>
              </a:prstGeom>
              <a:noFill/>
            </p:spPr>
            <p:txBody>
              <a:bodyPr wrap="square" rtlCol="0">
                <a:spAutoFit/>
              </a:bodyPr>
              <a:lstStyle/>
              <a:p>
                <a:r>
                  <a:rPr lang="fr-FR" sz="1200" dirty="0" smtClean="0"/>
                  <a:t>…	</a:t>
                </a:r>
              </a:p>
            </p:txBody>
          </p:sp>
          <p:sp>
            <p:nvSpPr>
              <p:cNvPr id="26" name="ZoneTexte 25"/>
              <p:cNvSpPr txBox="1"/>
              <p:nvPr/>
            </p:nvSpPr>
            <p:spPr>
              <a:xfrm>
                <a:off x="7065114" y="2122689"/>
                <a:ext cx="1920240" cy="276999"/>
              </a:xfrm>
              <a:prstGeom prst="rect">
                <a:avLst/>
              </a:prstGeom>
              <a:noFill/>
            </p:spPr>
            <p:txBody>
              <a:bodyPr wrap="square" rtlCol="0">
                <a:spAutoFit/>
              </a:bodyPr>
              <a:lstStyle/>
              <a:p>
                <a:r>
                  <a:rPr lang="fr-FR" sz="1200" dirty="0" smtClean="0"/>
                  <a:t>…	</a:t>
                </a:r>
              </a:p>
            </p:txBody>
          </p:sp>
          <p:sp>
            <p:nvSpPr>
              <p:cNvPr id="27" name="ZoneTexte 26"/>
              <p:cNvSpPr txBox="1"/>
              <p:nvPr/>
            </p:nvSpPr>
            <p:spPr>
              <a:xfrm>
                <a:off x="7075559" y="2518020"/>
                <a:ext cx="1920240" cy="276999"/>
              </a:xfrm>
              <a:prstGeom prst="rect">
                <a:avLst/>
              </a:prstGeom>
              <a:noFill/>
            </p:spPr>
            <p:txBody>
              <a:bodyPr wrap="square" rtlCol="0">
                <a:spAutoFit/>
              </a:bodyPr>
              <a:lstStyle/>
              <a:p>
                <a:r>
                  <a:rPr lang="fr-FR" sz="1200" dirty="0" smtClean="0"/>
                  <a:t>…	</a:t>
                </a:r>
              </a:p>
            </p:txBody>
          </p:sp>
        </p:grpSp>
      </p:grpSp>
      <p:grpSp>
        <p:nvGrpSpPr>
          <p:cNvPr id="69" name="Groupe 68"/>
          <p:cNvGrpSpPr/>
          <p:nvPr/>
        </p:nvGrpSpPr>
        <p:grpSpPr>
          <a:xfrm>
            <a:off x="6350388" y="3493129"/>
            <a:ext cx="2959919" cy="2717338"/>
            <a:chOff x="9463308" y="2423898"/>
            <a:chExt cx="2959919" cy="2717338"/>
          </a:xfrm>
        </p:grpSpPr>
        <p:sp>
          <p:nvSpPr>
            <p:cNvPr id="67" name="Rectangle 66"/>
            <p:cNvSpPr/>
            <p:nvPr/>
          </p:nvSpPr>
          <p:spPr>
            <a:xfrm>
              <a:off x="9463308" y="2423898"/>
              <a:ext cx="2728692" cy="2717338"/>
            </a:xfrm>
            <a:prstGeom prst="rect">
              <a:avLst/>
            </a:prstGeom>
            <a:solidFill>
              <a:schemeClr val="accent5">
                <a:lumMod val="60000"/>
                <a:lumOff val="40000"/>
                <a:alpha val="1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7" name="Groupe 56"/>
            <p:cNvGrpSpPr/>
            <p:nvPr/>
          </p:nvGrpSpPr>
          <p:grpSpPr>
            <a:xfrm>
              <a:off x="9509928" y="2473536"/>
              <a:ext cx="2913299" cy="2475403"/>
              <a:chOff x="9509928" y="2473536"/>
              <a:chExt cx="2913299" cy="2475403"/>
            </a:xfrm>
          </p:grpSpPr>
          <p:grpSp>
            <p:nvGrpSpPr>
              <p:cNvPr id="55" name="Groupe 54"/>
              <p:cNvGrpSpPr/>
              <p:nvPr/>
            </p:nvGrpSpPr>
            <p:grpSpPr>
              <a:xfrm>
                <a:off x="9611724" y="2769382"/>
                <a:ext cx="2149352" cy="2179557"/>
                <a:chOff x="10731076" y="2159891"/>
                <a:chExt cx="2149352" cy="2179557"/>
              </a:xfrm>
            </p:grpSpPr>
            <p:sp>
              <p:nvSpPr>
                <p:cNvPr id="47" name="ZoneTexte 46"/>
                <p:cNvSpPr txBox="1"/>
                <p:nvPr/>
              </p:nvSpPr>
              <p:spPr>
                <a:xfrm>
                  <a:off x="10731076" y="2159891"/>
                  <a:ext cx="2149352" cy="276999"/>
                </a:xfrm>
                <a:prstGeom prst="rect">
                  <a:avLst/>
                </a:prstGeom>
                <a:noFill/>
              </p:spPr>
              <p:txBody>
                <a:bodyPr wrap="square" rtlCol="0">
                  <a:spAutoFit/>
                </a:bodyPr>
                <a:lstStyle/>
                <a:p>
                  <a:r>
                    <a:rPr lang="fr-FR" sz="1200" dirty="0" smtClean="0"/>
                    <a:t>16/06/1819	?	3</a:t>
                  </a:r>
                </a:p>
              </p:txBody>
            </p:sp>
            <p:sp>
              <p:nvSpPr>
                <p:cNvPr id="48" name="ZoneTexte 47"/>
                <p:cNvSpPr txBox="1"/>
                <p:nvPr/>
              </p:nvSpPr>
              <p:spPr>
                <a:xfrm>
                  <a:off x="10731076" y="2431685"/>
                  <a:ext cx="2149352" cy="276999"/>
                </a:xfrm>
                <a:prstGeom prst="rect">
                  <a:avLst/>
                </a:prstGeom>
                <a:noFill/>
              </p:spPr>
              <p:txBody>
                <a:bodyPr wrap="square" rtlCol="0">
                  <a:spAutoFit/>
                </a:bodyPr>
                <a:lstStyle/>
                <a:p>
                  <a:r>
                    <a:rPr lang="fr-FR" sz="1200" dirty="0" smtClean="0"/>
                    <a:t>02/07/1987	700	2</a:t>
                  </a:r>
                </a:p>
              </p:txBody>
            </p:sp>
            <p:sp>
              <p:nvSpPr>
                <p:cNvPr id="49" name="ZoneTexte 48"/>
                <p:cNvSpPr txBox="1"/>
                <p:nvPr/>
              </p:nvSpPr>
              <p:spPr>
                <a:xfrm>
                  <a:off x="10731076" y="2703479"/>
                  <a:ext cx="2149352" cy="276999"/>
                </a:xfrm>
                <a:prstGeom prst="rect">
                  <a:avLst/>
                </a:prstGeom>
                <a:noFill/>
              </p:spPr>
              <p:txBody>
                <a:bodyPr wrap="square" rtlCol="0">
                  <a:spAutoFit/>
                </a:bodyPr>
                <a:lstStyle/>
                <a:p>
                  <a:r>
                    <a:rPr lang="fr-FR" sz="1200" dirty="0" smtClean="0"/>
                    <a:t>30/06/1990	1000	2</a:t>
                  </a:r>
                </a:p>
              </p:txBody>
            </p:sp>
            <p:sp>
              <p:nvSpPr>
                <p:cNvPr id="50" name="ZoneTexte 49"/>
                <p:cNvSpPr txBox="1"/>
                <p:nvPr/>
              </p:nvSpPr>
              <p:spPr>
                <a:xfrm>
                  <a:off x="10731076" y="2975273"/>
                  <a:ext cx="2149352" cy="276999"/>
                </a:xfrm>
                <a:prstGeom prst="rect">
                  <a:avLst/>
                </a:prstGeom>
                <a:noFill/>
              </p:spPr>
              <p:txBody>
                <a:bodyPr wrap="square" rtlCol="0">
                  <a:spAutoFit/>
                </a:bodyPr>
                <a:lstStyle/>
                <a:p>
                  <a:r>
                    <a:rPr lang="fr-FR" sz="1200" dirty="0" smtClean="0"/>
                    <a:t>03/08/1998	?	1</a:t>
                  </a:r>
                </a:p>
              </p:txBody>
            </p:sp>
            <p:sp>
              <p:nvSpPr>
                <p:cNvPr id="51" name="ZoneTexte 50"/>
                <p:cNvSpPr txBox="1"/>
                <p:nvPr/>
              </p:nvSpPr>
              <p:spPr>
                <a:xfrm>
                  <a:off x="10731076" y="3247067"/>
                  <a:ext cx="2149352" cy="276999"/>
                </a:xfrm>
                <a:prstGeom prst="rect">
                  <a:avLst/>
                </a:prstGeom>
                <a:noFill/>
              </p:spPr>
              <p:txBody>
                <a:bodyPr wrap="square" rtlCol="0">
                  <a:spAutoFit/>
                </a:bodyPr>
                <a:lstStyle/>
                <a:p>
                  <a:r>
                    <a:rPr lang="fr-FR" sz="1200" dirty="0" smtClean="0"/>
                    <a:t>10/08/2002	?	2</a:t>
                  </a:r>
                </a:p>
              </p:txBody>
            </p:sp>
            <p:sp>
              <p:nvSpPr>
                <p:cNvPr id="52" name="ZoneTexte 51"/>
                <p:cNvSpPr txBox="1"/>
                <p:nvPr/>
              </p:nvSpPr>
              <p:spPr>
                <a:xfrm>
                  <a:off x="10731076" y="3518861"/>
                  <a:ext cx="2149352" cy="276999"/>
                </a:xfrm>
                <a:prstGeom prst="rect">
                  <a:avLst/>
                </a:prstGeom>
                <a:noFill/>
              </p:spPr>
              <p:txBody>
                <a:bodyPr wrap="square" rtlCol="0">
                  <a:spAutoFit/>
                </a:bodyPr>
                <a:lstStyle/>
                <a:p>
                  <a:r>
                    <a:rPr lang="fr-FR" sz="1200" dirty="0" smtClean="0"/>
                    <a:t>10/08/2004	?	2</a:t>
                  </a:r>
                </a:p>
              </p:txBody>
            </p:sp>
            <p:sp>
              <p:nvSpPr>
                <p:cNvPr id="53" name="ZoneTexte 52"/>
                <p:cNvSpPr txBox="1"/>
                <p:nvPr/>
              </p:nvSpPr>
              <p:spPr>
                <a:xfrm>
                  <a:off x="10731076" y="3790655"/>
                  <a:ext cx="2149352" cy="276999"/>
                </a:xfrm>
                <a:prstGeom prst="rect">
                  <a:avLst/>
                </a:prstGeom>
                <a:noFill/>
              </p:spPr>
              <p:txBody>
                <a:bodyPr wrap="square" rtlCol="0">
                  <a:spAutoFit/>
                </a:bodyPr>
                <a:lstStyle/>
                <a:p>
                  <a:r>
                    <a:rPr lang="fr-FR" sz="1200" dirty="0" smtClean="0"/>
                    <a:t>01/06/2008	1500	2</a:t>
                  </a:r>
                </a:p>
              </p:txBody>
            </p:sp>
            <p:sp>
              <p:nvSpPr>
                <p:cNvPr id="54" name="ZoneTexte 53"/>
                <p:cNvSpPr txBox="1"/>
                <p:nvPr/>
              </p:nvSpPr>
              <p:spPr>
                <a:xfrm>
                  <a:off x="10731076" y="4062449"/>
                  <a:ext cx="2149352" cy="276999"/>
                </a:xfrm>
                <a:prstGeom prst="rect">
                  <a:avLst/>
                </a:prstGeom>
                <a:noFill/>
              </p:spPr>
              <p:txBody>
                <a:bodyPr wrap="square" rtlCol="0">
                  <a:spAutoFit/>
                </a:bodyPr>
                <a:lstStyle/>
                <a:p>
                  <a:r>
                    <a:rPr lang="fr-FR" sz="1200" dirty="0" smtClean="0"/>
                    <a:t>01/07/2016	?	2</a:t>
                  </a:r>
                </a:p>
              </p:txBody>
            </p:sp>
          </p:grpSp>
          <p:sp>
            <p:nvSpPr>
              <p:cNvPr id="56" name="ZoneTexte 55"/>
              <p:cNvSpPr txBox="1"/>
              <p:nvPr/>
            </p:nvSpPr>
            <p:spPr>
              <a:xfrm>
                <a:off x="9509928" y="2473536"/>
                <a:ext cx="2913299" cy="307777"/>
              </a:xfrm>
              <a:prstGeom prst="rect">
                <a:avLst/>
              </a:prstGeom>
              <a:noFill/>
            </p:spPr>
            <p:txBody>
              <a:bodyPr wrap="square" rtlCol="0">
                <a:spAutoFit/>
              </a:bodyPr>
              <a:lstStyle/>
              <a:p>
                <a:r>
                  <a:rPr lang="fr-FR" sz="1400" b="1" dirty="0" smtClean="0"/>
                  <a:t>Date	Vol. m</a:t>
                </a:r>
                <a:r>
                  <a:rPr lang="fr-FR" sz="1400" b="1" baseline="30000" dirty="0" smtClean="0"/>
                  <a:t>3</a:t>
                </a:r>
                <a:r>
                  <a:rPr lang="fr-FR" sz="1400" b="1" dirty="0" smtClean="0"/>
                  <a:t>	Intensité</a:t>
                </a:r>
              </a:p>
            </p:txBody>
          </p:sp>
        </p:grpSp>
        <p:sp>
          <p:nvSpPr>
            <p:cNvPr id="58" name="ZoneTexte 57"/>
            <p:cNvSpPr txBox="1"/>
            <p:nvPr/>
          </p:nvSpPr>
          <p:spPr>
            <a:xfrm>
              <a:off x="9911908" y="2885293"/>
              <a:ext cx="1849168" cy="276999"/>
            </a:xfrm>
            <a:prstGeom prst="rect">
              <a:avLst/>
            </a:prstGeom>
            <a:noFill/>
          </p:spPr>
          <p:txBody>
            <a:bodyPr wrap="square" rtlCol="0">
              <a:spAutoFit/>
            </a:bodyPr>
            <a:lstStyle/>
            <a:p>
              <a:r>
                <a:rPr lang="fr-FR" sz="1200" dirty="0" smtClean="0"/>
                <a:t>…	</a:t>
              </a:r>
            </a:p>
          </p:txBody>
        </p:sp>
        <p:sp>
          <p:nvSpPr>
            <p:cNvPr id="59" name="ZoneTexte 58"/>
            <p:cNvSpPr txBox="1"/>
            <p:nvPr/>
          </p:nvSpPr>
          <p:spPr>
            <a:xfrm>
              <a:off x="9911908" y="3415990"/>
              <a:ext cx="1849168" cy="276999"/>
            </a:xfrm>
            <a:prstGeom prst="rect">
              <a:avLst/>
            </a:prstGeom>
            <a:noFill/>
          </p:spPr>
          <p:txBody>
            <a:bodyPr wrap="square" rtlCol="0">
              <a:spAutoFit/>
            </a:bodyPr>
            <a:lstStyle/>
            <a:p>
              <a:r>
                <a:rPr lang="fr-FR" sz="1200" dirty="0" smtClean="0"/>
                <a:t>…	</a:t>
              </a:r>
            </a:p>
          </p:txBody>
        </p:sp>
        <p:sp>
          <p:nvSpPr>
            <p:cNvPr id="60" name="ZoneTexte 59"/>
            <p:cNvSpPr txBox="1"/>
            <p:nvPr/>
          </p:nvSpPr>
          <p:spPr>
            <a:xfrm>
              <a:off x="9911908" y="3138991"/>
              <a:ext cx="1849168" cy="276999"/>
            </a:xfrm>
            <a:prstGeom prst="rect">
              <a:avLst/>
            </a:prstGeom>
            <a:noFill/>
          </p:spPr>
          <p:txBody>
            <a:bodyPr wrap="square" rtlCol="0">
              <a:spAutoFit/>
            </a:bodyPr>
            <a:lstStyle/>
            <a:p>
              <a:r>
                <a:rPr lang="fr-FR" sz="1200" dirty="0" smtClean="0"/>
                <a:t>…	</a:t>
              </a:r>
            </a:p>
          </p:txBody>
        </p:sp>
        <p:sp>
          <p:nvSpPr>
            <p:cNvPr id="61" name="ZoneTexte 60"/>
            <p:cNvSpPr txBox="1"/>
            <p:nvPr/>
          </p:nvSpPr>
          <p:spPr>
            <a:xfrm>
              <a:off x="9911908" y="3690387"/>
              <a:ext cx="1849168" cy="276999"/>
            </a:xfrm>
            <a:prstGeom prst="rect">
              <a:avLst/>
            </a:prstGeom>
            <a:noFill/>
          </p:spPr>
          <p:txBody>
            <a:bodyPr wrap="square" rtlCol="0">
              <a:spAutoFit/>
            </a:bodyPr>
            <a:lstStyle/>
            <a:p>
              <a:r>
                <a:rPr lang="fr-FR" sz="1200" dirty="0" smtClean="0"/>
                <a:t>…	</a:t>
              </a:r>
            </a:p>
          </p:txBody>
        </p:sp>
        <p:sp>
          <p:nvSpPr>
            <p:cNvPr id="62" name="ZoneTexte 61"/>
            <p:cNvSpPr txBox="1"/>
            <p:nvPr/>
          </p:nvSpPr>
          <p:spPr>
            <a:xfrm>
              <a:off x="9911908" y="3967386"/>
              <a:ext cx="1849168" cy="276999"/>
            </a:xfrm>
            <a:prstGeom prst="rect">
              <a:avLst/>
            </a:prstGeom>
            <a:noFill/>
          </p:spPr>
          <p:txBody>
            <a:bodyPr wrap="square" rtlCol="0">
              <a:spAutoFit/>
            </a:bodyPr>
            <a:lstStyle/>
            <a:p>
              <a:r>
                <a:rPr lang="fr-FR" sz="1200" dirty="0" smtClean="0"/>
                <a:t>…	</a:t>
              </a:r>
            </a:p>
          </p:txBody>
        </p:sp>
        <p:sp>
          <p:nvSpPr>
            <p:cNvPr id="63" name="ZoneTexte 62"/>
            <p:cNvSpPr txBox="1"/>
            <p:nvPr/>
          </p:nvSpPr>
          <p:spPr>
            <a:xfrm>
              <a:off x="9911908" y="4233975"/>
              <a:ext cx="1849168" cy="276999"/>
            </a:xfrm>
            <a:prstGeom prst="rect">
              <a:avLst/>
            </a:prstGeom>
            <a:noFill/>
          </p:spPr>
          <p:txBody>
            <a:bodyPr wrap="square" rtlCol="0">
              <a:spAutoFit/>
            </a:bodyPr>
            <a:lstStyle/>
            <a:p>
              <a:r>
                <a:rPr lang="fr-FR" sz="1200" dirty="0" smtClean="0"/>
                <a:t>…	</a:t>
              </a:r>
            </a:p>
          </p:txBody>
        </p:sp>
        <p:sp>
          <p:nvSpPr>
            <p:cNvPr id="64" name="ZoneTexte 63"/>
            <p:cNvSpPr txBox="1"/>
            <p:nvPr/>
          </p:nvSpPr>
          <p:spPr>
            <a:xfrm>
              <a:off x="9911908" y="4505377"/>
              <a:ext cx="1849168" cy="276999"/>
            </a:xfrm>
            <a:prstGeom prst="rect">
              <a:avLst/>
            </a:prstGeom>
            <a:noFill/>
          </p:spPr>
          <p:txBody>
            <a:bodyPr wrap="square" rtlCol="0">
              <a:spAutoFit/>
            </a:bodyPr>
            <a:lstStyle/>
            <a:p>
              <a:r>
                <a:rPr lang="fr-FR" sz="1200" dirty="0" smtClean="0"/>
                <a:t>…	</a:t>
              </a:r>
            </a:p>
          </p:txBody>
        </p:sp>
        <p:sp>
          <p:nvSpPr>
            <p:cNvPr id="65" name="ZoneTexte 64"/>
            <p:cNvSpPr txBox="1"/>
            <p:nvPr/>
          </p:nvSpPr>
          <p:spPr>
            <a:xfrm>
              <a:off x="9911908" y="4804842"/>
              <a:ext cx="1849168" cy="276999"/>
            </a:xfrm>
            <a:prstGeom prst="rect">
              <a:avLst/>
            </a:prstGeom>
            <a:noFill/>
          </p:spPr>
          <p:txBody>
            <a:bodyPr wrap="square" rtlCol="0">
              <a:spAutoFit/>
            </a:bodyPr>
            <a:lstStyle/>
            <a:p>
              <a:r>
                <a:rPr lang="fr-FR" sz="1200" dirty="0" smtClean="0"/>
                <a:t>…	</a:t>
              </a:r>
            </a:p>
          </p:txBody>
        </p:sp>
      </p:grpSp>
      <p:pic>
        <p:nvPicPr>
          <p:cNvPr id="72" name="Image 7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39652" y="579970"/>
            <a:ext cx="3079651" cy="2518960"/>
          </a:xfrm>
          <a:prstGeom prst="rect">
            <a:avLst/>
          </a:prstGeom>
        </p:spPr>
      </p:pic>
      <p:sp>
        <p:nvSpPr>
          <p:cNvPr id="74" name="ZoneTexte 73"/>
          <p:cNvSpPr txBox="1"/>
          <p:nvPr/>
        </p:nvSpPr>
        <p:spPr>
          <a:xfrm>
            <a:off x="9427519" y="3176239"/>
            <a:ext cx="2335502" cy="369332"/>
          </a:xfrm>
          <a:prstGeom prst="rect">
            <a:avLst/>
          </a:prstGeom>
          <a:noFill/>
        </p:spPr>
        <p:txBody>
          <a:bodyPr wrap="square" rtlCol="0">
            <a:spAutoFit/>
          </a:bodyPr>
          <a:lstStyle/>
          <a:p>
            <a:r>
              <a:rPr lang="fr-FR" i="1" dirty="0" smtClean="0"/>
              <a:t>Chronique de curage</a:t>
            </a:r>
            <a:endParaRPr lang="fr-FR" i="1" dirty="0"/>
          </a:p>
        </p:txBody>
      </p:sp>
      <p:sp>
        <p:nvSpPr>
          <p:cNvPr id="75" name="ZoneTexte 74"/>
          <p:cNvSpPr txBox="1"/>
          <p:nvPr/>
        </p:nvSpPr>
        <p:spPr>
          <a:xfrm>
            <a:off x="5723689" y="3150969"/>
            <a:ext cx="3657210" cy="369332"/>
          </a:xfrm>
          <a:prstGeom prst="rect">
            <a:avLst/>
          </a:prstGeom>
          <a:noFill/>
        </p:spPr>
        <p:txBody>
          <a:bodyPr wrap="square" rtlCol="0">
            <a:spAutoFit/>
          </a:bodyPr>
          <a:lstStyle/>
          <a:p>
            <a:r>
              <a:rPr lang="fr-FR" i="1" dirty="0" smtClean="0"/>
              <a:t>Archives historiques « évènements »</a:t>
            </a:r>
            <a:endParaRPr lang="fr-FR" i="1" dirty="0"/>
          </a:p>
        </p:txBody>
      </p:sp>
      <p:sp>
        <p:nvSpPr>
          <p:cNvPr id="77" name="ZoneTexte 76"/>
          <p:cNvSpPr txBox="1"/>
          <p:nvPr/>
        </p:nvSpPr>
        <p:spPr>
          <a:xfrm>
            <a:off x="6340764" y="29126"/>
            <a:ext cx="4657436" cy="646331"/>
          </a:xfrm>
          <a:prstGeom prst="rect">
            <a:avLst/>
          </a:prstGeom>
          <a:noFill/>
        </p:spPr>
        <p:txBody>
          <a:bodyPr wrap="square" rtlCol="0">
            <a:spAutoFit/>
          </a:bodyPr>
          <a:lstStyle/>
          <a:p>
            <a:pPr algn="ctr"/>
            <a:r>
              <a:rPr lang="fr-FR" i="1" dirty="0" smtClean="0"/>
              <a:t>Exemple des données d’apports sédimentaires pour le torrent du Bresson amont </a:t>
            </a:r>
            <a:endParaRPr lang="fr-FR" i="1" dirty="0"/>
          </a:p>
        </p:txBody>
      </p:sp>
      <p:sp>
        <p:nvSpPr>
          <p:cNvPr id="81" name="Forme libre 80"/>
          <p:cNvSpPr/>
          <p:nvPr/>
        </p:nvSpPr>
        <p:spPr>
          <a:xfrm flipH="1">
            <a:off x="9879921" y="2361694"/>
            <a:ext cx="719498" cy="914876"/>
          </a:xfrm>
          <a:custGeom>
            <a:avLst/>
            <a:gdLst>
              <a:gd name="connsiteX0" fmla="*/ 29100 w 1626406"/>
              <a:gd name="connsiteY0" fmla="*/ 1585731 h 1585731"/>
              <a:gd name="connsiteX1" fmla="*/ 75399 w 1626406"/>
              <a:gd name="connsiteY1" fmla="*/ 1006997 h 1585731"/>
              <a:gd name="connsiteX2" fmla="*/ 677282 w 1626406"/>
              <a:gd name="connsiteY2" fmla="*/ 520860 h 1585731"/>
              <a:gd name="connsiteX3" fmla="*/ 1626406 w 1626406"/>
              <a:gd name="connsiteY3" fmla="*/ 0 h 1585731"/>
            </a:gdLst>
            <a:ahLst/>
            <a:cxnLst>
              <a:cxn ang="0">
                <a:pos x="connsiteX0" y="connsiteY0"/>
              </a:cxn>
              <a:cxn ang="0">
                <a:pos x="connsiteX1" y="connsiteY1"/>
              </a:cxn>
              <a:cxn ang="0">
                <a:pos x="connsiteX2" y="connsiteY2"/>
              </a:cxn>
              <a:cxn ang="0">
                <a:pos x="connsiteX3" y="connsiteY3"/>
              </a:cxn>
            </a:cxnLst>
            <a:rect l="l" t="t" r="r" b="b"/>
            <a:pathLst>
              <a:path w="1626406" h="1585731">
                <a:moveTo>
                  <a:pt x="29100" y="1585731"/>
                </a:moveTo>
                <a:cubicBezTo>
                  <a:pt x="-1766" y="1385103"/>
                  <a:pt x="-32631" y="1184475"/>
                  <a:pt x="75399" y="1006997"/>
                </a:cubicBezTo>
                <a:cubicBezTo>
                  <a:pt x="183429" y="829519"/>
                  <a:pt x="418781" y="688693"/>
                  <a:pt x="677282" y="520860"/>
                </a:cubicBezTo>
                <a:cubicBezTo>
                  <a:pt x="935783" y="353027"/>
                  <a:pt x="1281094" y="176513"/>
                  <a:pt x="1626406" y="0"/>
                </a:cubicBezTo>
              </a:path>
            </a:pathLst>
          </a:custGeom>
          <a:noFill/>
          <a:ln w="146050">
            <a:solidFill>
              <a:srgbClr val="DDEBF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Forme libre 81"/>
          <p:cNvSpPr/>
          <p:nvPr/>
        </p:nvSpPr>
        <p:spPr>
          <a:xfrm>
            <a:off x="7460528" y="2171843"/>
            <a:ext cx="807172" cy="1095862"/>
          </a:xfrm>
          <a:custGeom>
            <a:avLst/>
            <a:gdLst>
              <a:gd name="connsiteX0" fmla="*/ 29100 w 1626406"/>
              <a:gd name="connsiteY0" fmla="*/ 1585731 h 1585731"/>
              <a:gd name="connsiteX1" fmla="*/ 75399 w 1626406"/>
              <a:gd name="connsiteY1" fmla="*/ 1006997 h 1585731"/>
              <a:gd name="connsiteX2" fmla="*/ 677282 w 1626406"/>
              <a:gd name="connsiteY2" fmla="*/ 520860 h 1585731"/>
              <a:gd name="connsiteX3" fmla="*/ 1626406 w 1626406"/>
              <a:gd name="connsiteY3" fmla="*/ 0 h 1585731"/>
            </a:gdLst>
            <a:ahLst/>
            <a:cxnLst>
              <a:cxn ang="0">
                <a:pos x="connsiteX0" y="connsiteY0"/>
              </a:cxn>
              <a:cxn ang="0">
                <a:pos x="connsiteX1" y="connsiteY1"/>
              </a:cxn>
              <a:cxn ang="0">
                <a:pos x="connsiteX2" y="connsiteY2"/>
              </a:cxn>
              <a:cxn ang="0">
                <a:pos x="connsiteX3" y="connsiteY3"/>
              </a:cxn>
            </a:cxnLst>
            <a:rect l="l" t="t" r="r" b="b"/>
            <a:pathLst>
              <a:path w="1626406" h="1585731">
                <a:moveTo>
                  <a:pt x="29100" y="1585731"/>
                </a:moveTo>
                <a:cubicBezTo>
                  <a:pt x="-1766" y="1385103"/>
                  <a:pt x="-32631" y="1184475"/>
                  <a:pt x="75399" y="1006997"/>
                </a:cubicBezTo>
                <a:cubicBezTo>
                  <a:pt x="183429" y="829519"/>
                  <a:pt x="418781" y="688693"/>
                  <a:pt x="677282" y="520860"/>
                </a:cubicBezTo>
                <a:cubicBezTo>
                  <a:pt x="935783" y="353027"/>
                  <a:pt x="1281094" y="176513"/>
                  <a:pt x="1626406" y="0"/>
                </a:cubicBezTo>
              </a:path>
            </a:pathLst>
          </a:custGeom>
          <a:noFill/>
          <a:ln w="146050">
            <a:solidFill>
              <a:srgbClr val="FEC49A"/>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5"/>
          <p:cNvSpPr>
            <a:spLocks noGrp="1"/>
          </p:cNvSpPr>
          <p:nvPr>
            <p:ph type="title"/>
          </p:nvPr>
        </p:nvSpPr>
        <p:spPr>
          <a:xfrm>
            <a:off x="743193" y="149638"/>
            <a:ext cx="4980496" cy="1315095"/>
          </a:xfrm>
        </p:spPr>
        <p:txBody>
          <a:bodyPr>
            <a:normAutofit fontScale="90000"/>
          </a:bodyPr>
          <a:lstStyle/>
          <a:p>
            <a:r>
              <a:rPr lang="fr-FR" sz="3200" dirty="0"/>
              <a:t>Caractérisation des apports sédimentaires dans les </a:t>
            </a:r>
            <a:r>
              <a:rPr lang="fr-FR" sz="3200" dirty="0" smtClean="0"/>
              <a:t>bassins</a:t>
            </a:r>
            <a:endParaRPr lang="en-GB" dirty="0"/>
          </a:p>
        </p:txBody>
      </p:sp>
      <p:sp>
        <p:nvSpPr>
          <p:cNvPr id="7" name="Espace réservé du texte 6"/>
          <p:cNvSpPr>
            <a:spLocks noGrp="1"/>
          </p:cNvSpPr>
          <p:nvPr>
            <p:ph type="body" idx="1"/>
          </p:nvPr>
        </p:nvSpPr>
        <p:spPr>
          <a:xfrm>
            <a:off x="433279" y="1401923"/>
            <a:ext cx="5634601" cy="4536509"/>
          </a:xfrm>
        </p:spPr>
        <p:txBody>
          <a:bodyPr>
            <a:normAutofit/>
          </a:bodyPr>
          <a:lstStyle/>
          <a:p>
            <a:pPr>
              <a:lnSpc>
                <a:spcPct val="100000"/>
              </a:lnSpc>
            </a:pPr>
            <a:r>
              <a:rPr lang="fr-FR" sz="2000" dirty="0">
                <a:solidFill>
                  <a:srgbClr val="275662"/>
                </a:solidFill>
              </a:rPr>
              <a:t>Deux sources de données d’apports solides </a:t>
            </a:r>
          </a:p>
          <a:p>
            <a:pPr marL="800088" lvl="2" indent="-342900">
              <a:lnSpc>
                <a:spcPct val="100000"/>
              </a:lnSpc>
              <a:spcBef>
                <a:spcPts val="1000"/>
              </a:spcBef>
              <a:buFont typeface="Arial" panose="020B0604020202020204" pitchFamily="34" charset="0"/>
              <a:buChar char="•"/>
            </a:pPr>
            <a:r>
              <a:rPr lang="fr-FR" dirty="0">
                <a:solidFill>
                  <a:srgbClr val="275662"/>
                </a:solidFill>
              </a:rPr>
              <a:t>Archives historiques de la BD RTM</a:t>
            </a:r>
          </a:p>
          <a:p>
            <a:pPr marL="800088" lvl="2" indent="-342900">
              <a:lnSpc>
                <a:spcPct val="100000"/>
              </a:lnSpc>
              <a:spcBef>
                <a:spcPts val="1000"/>
              </a:spcBef>
              <a:buFont typeface="Arial" panose="020B0604020202020204" pitchFamily="34" charset="0"/>
              <a:buChar char="•"/>
            </a:pPr>
            <a:r>
              <a:rPr lang="fr-FR" dirty="0">
                <a:solidFill>
                  <a:srgbClr val="275662"/>
                </a:solidFill>
              </a:rPr>
              <a:t>Chronique de curages (gestionnaire)</a:t>
            </a:r>
          </a:p>
          <a:p>
            <a:pPr marL="342900" lvl="1" indent="-342900">
              <a:lnSpc>
                <a:spcPct val="100000"/>
              </a:lnSpc>
              <a:spcBef>
                <a:spcPts val="1000"/>
              </a:spcBef>
              <a:buFont typeface="Arial" panose="020B0604020202020204" pitchFamily="34" charset="0"/>
              <a:buChar char="•"/>
            </a:pPr>
            <a:endParaRPr lang="fr-FR" sz="1800" dirty="0">
              <a:solidFill>
                <a:srgbClr val="275662"/>
              </a:solidFill>
            </a:endParaRPr>
          </a:p>
          <a:p>
            <a:pPr>
              <a:lnSpc>
                <a:spcPct val="100000"/>
              </a:lnSpc>
            </a:pPr>
            <a:r>
              <a:rPr lang="fr-FR" sz="2000" dirty="0">
                <a:solidFill>
                  <a:srgbClr val="275662"/>
                </a:solidFill>
              </a:rPr>
              <a:t>Création de séries temporelles d’apports sédimentaires pour chaque bassin versant</a:t>
            </a:r>
          </a:p>
          <a:p>
            <a:pPr marL="0" lvl="1">
              <a:lnSpc>
                <a:spcPct val="100000"/>
              </a:lnSpc>
              <a:spcBef>
                <a:spcPts val="1000"/>
              </a:spcBef>
            </a:pPr>
            <a:endParaRPr lang="fr-FR" sz="1800" dirty="0">
              <a:solidFill>
                <a:srgbClr val="275662"/>
              </a:solidFill>
            </a:endParaRPr>
          </a:p>
          <a:p>
            <a:pPr>
              <a:lnSpc>
                <a:spcPct val="100000"/>
              </a:lnSpc>
            </a:pPr>
            <a:r>
              <a:rPr lang="fr-FR" sz="2000" dirty="0">
                <a:solidFill>
                  <a:srgbClr val="275662"/>
                </a:solidFill>
              </a:rPr>
              <a:t>Estimation des volumes de production</a:t>
            </a:r>
          </a:p>
          <a:p>
            <a:pPr marL="800088" lvl="2" indent="-342900">
              <a:lnSpc>
                <a:spcPct val="100000"/>
              </a:lnSpc>
              <a:spcBef>
                <a:spcPts val="1000"/>
              </a:spcBef>
              <a:buFont typeface="Arial" panose="020B0604020202020204" pitchFamily="34" charset="0"/>
              <a:buChar char="•"/>
            </a:pPr>
            <a:r>
              <a:rPr lang="fr-FR" dirty="0">
                <a:solidFill>
                  <a:srgbClr val="275662"/>
                </a:solidFill>
              </a:rPr>
              <a:t>Volumes moyens annuels</a:t>
            </a:r>
          </a:p>
          <a:p>
            <a:pPr marL="800088" lvl="2" indent="-342900">
              <a:lnSpc>
                <a:spcPct val="100000"/>
              </a:lnSpc>
              <a:spcBef>
                <a:spcPts val="1000"/>
              </a:spcBef>
              <a:buFont typeface="Arial" panose="020B0604020202020204" pitchFamily="34" charset="0"/>
              <a:buChar char="•"/>
            </a:pPr>
            <a:r>
              <a:rPr lang="fr-FR" dirty="0">
                <a:solidFill>
                  <a:srgbClr val="275662"/>
                </a:solidFill>
              </a:rPr>
              <a:t>Volumes extrêmes (ex: période de retour 10 ans, 20 ans, 50 ans…)</a:t>
            </a:r>
          </a:p>
          <a:p>
            <a:pPr lvl="1"/>
            <a:endParaRPr lang="fr-FR" dirty="0"/>
          </a:p>
          <a:p>
            <a:endParaRPr lang="en-GB" dirty="0"/>
          </a:p>
        </p:txBody>
      </p:sp>
      <p:pic>
        <p:nvPicPr>
          <p:cNvPr id="9" name="Imag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27175" y="1804090"/>
            <a:ext cx="731235" cy="288000"/>
          </a:xfrm>
          <a:prstGeom prst="rect">
            <a:avLst/>
          </a:prstGeom>
        </p:spPr>
      </p:pic>
      <p:pic>
        <p:nvPicPr>
          <p:cNvPr id="21" name="Imag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78602" y="1750090"/>
            <a:ext cx="840858" cy="396000"/>
          </a:xfrm>
          <a:prstGeom prst="rect">
            <a:avLst/>
          </a:prstGeom>
        </p:spPr>
      </p:pic>
    </p:spTree>
    <p:extLst>
      <p:ext uri="{BB962C8B-B14F-4D97-AF65-F5344CB8AC3E}">
        <p14:creationId xmlns:p14="http://schemas.microsoft.com/office/powerpoint/2010/main" val="4290668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Caractérisation du transport solide </a:t>
            </a:r>
            <a:r>
              <a:rPr lang="fr-FR" dirty="0" smtClean="0"/>
              <a:t>des bassins:</a:t>
            </a:r>
            <a:r>
              <a:rPr lang="fr-FR" dirty="0"/>
              <a:t/>
            </a:r>
            <a:br>
              <a:rPr lang="fr-FR" dirty="0"/>
            </a:br>
            <a:r>
              <a:rPr lang="fr-FR" dirty="0"/>
              <a:t>Production annuelle moyenne</a:t>
            </a:r>
            <a:endParaRPr lang="en-GB" dirty="0"/>
          </a:p>
        </p:txBody>
      </p:sp>
      <p:sp>
        <p:nvSpPr>
          <p:cNvPr id="9" name="ZoneTexte 8"/>
          <p:cNvSpPr txBox="1"/>
          <p:nvPr/>
        </p:nvSpPr>
        <p:spPr>
          <a:xfrm>
            <a:off x="1140056" y="5655198"/>
            <a:ext cx="4481689" cy="523220"/>
          </a:xfrm>
          <a:prstGeom prst="rect">
            <a:avLst/>
          </a:prstGeom>
          <a:noFill/>
        </p:spPr>
        <p:txBody>
          <a:bodyPr wrap="square" rtlCol="0">
            <a:spAutoFit/>
          </a:bodyPr>
          <a:lstStyle/>
          <a:p>
            <a:pPr algn="ctr"/>
            <a:r>
              <a:rPr lang="fr-FR" sz="1400" i="1" dirty="0" smtClean="0"/>
              <a:t>Distribution spatiale des volumes spécifiques moyen annuel d’export sédimentaire</a:t>
            </a:r>
            <a:endParaRPr lang="fr-FR" sz="1400" i="1" dirty="0"/>
          </a:p>
        </p:txBody>
      </p:sp>
      <p:sp>
        <p:nvSpPr>
          <p:cNvPr id="10" name="ZoneTexte 9"/>
          <p:cNvSpPr txBox="1"/>
          <p:nvPr/>
        </p:nvSpPr>
        <p:spPr>
          <a:xfrm>
            <a:off x="7530874" y="3332910"/>
            <a:ext cx="3121500" cy="523220"/>
          </a:xfrm>
          <a:prstGeom prst="rect">
            <a:avLst/>
          </a:prstGeom>
          <a:noFill/>
        </p:spPr>
        <p:txBody>
          <a:bodyPr wrap="square" rtlCol="0">
            <a:spAutoFit/>
          </a:bodyPr>
          <a:lstStyle/>
          <a:p>
            <a:pPr algn="ctr"/>
            <a:r>
              <a:rPr lang="fr-FR" sz="1400" i="1" dirty="0" smtClean="0"/>
              <a:t>Distribution des volumes spécifiques moyen annuel d’export sédimentaire</a:t>
            </a:r>
            <a:endParaRPr lang="fr-FR" sz="1400" i="1" dirty="0"/>
          </a:p>
        </p:txBody>
      </p:sp>
      <p:sp>
        <p:nvSpPr>
          <p:cNvPr id="7" name="Espace réservé du texte 18"/>
          <p:cNvSpPr txBox="1">
            <a:spLocks/>
          </p:cNvSpPr>
          <p:nvPr/>
        </p:nvSpPr>
        <p:spPr>
          <a:xfrm>
            <a:off x="6663011" y="4052984"/>
            <a:ext cx="5722029" cy="16022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fr-FR" sz="2000" dirty="0">
                <a:solidFill>
                  <a:srgbClr val="275662"/>
                </a:solidFill>
                <a:sym typeface="Wingdings" panose="05000000000000000000" pitchFamily="2" charset="2"/>
              </a:rPr>
              <a:t>Nous avons estimé la production sédimentaire moyenne annuelle sur </a:t>
            </a:r>
            <a:r>
              <a:rPr lang="fr-FR" sz="2000" dirty="0" smtClean="0">
                <a:solidFill>
                  <a:srgbClr val="275662"/>
                </a:solidFill>
                <a:sym typeface="Wingdings" panose="05000000000000000000" pitchFamily="2" charset="2"/>
              </a:rPr>
              <a:t>100 </a:t>
            </a:r>
            <a:r>
              <a:rPr lang="fr-FR" sz="2000" dirty="0">
                <a:solidFill>
                  <a:srgbClr val="275662"/>
                </a:solidFill>
                <a:sym typeface="Wingdings" panose="05000000000000000000" pitchFamily="2" charset="2"/>
              </a:rPr>
              <a:t>bassins.</a:t>
            </a:r>
          </a:p>
          <a:p>
            <a:pPr marL="342900" indent="-342900">
              <a:buFont typeface="Arial" panose="020B0604020202020204" pitchFamily="34" charset="0"/>
              <a:buChar char="•"/>
            </a:pPr>
            <a:r>
              <a:rPr lang="fr-FR" sz="2000" dirty="0">
                <a:solidFill>
                  <a:srgbClr val="275662"/>
                </a:solidFill>
                <a:sym typeface="Wingdings" panose="05000000000000000000" pitchFamily="2" charset="2"/>
              </a:rPr>
              <a:t>La production moyenne des bassins varie sur plusieurs ordres de grandeurs </a:t>
            </a:r>
            <a:endParaRPr lang="fr-FR" sz="2000" dirty="0">
              <a:solidFill>
                <a:srgbClr val="275662"/>
              </a:solidFill>
            </a:endParaRPr>
          </a:p>
          <a:p>
            <a:pPr marL="342900" indent="-342900">
              <a:buFont typeface="Arial" panose="020B0604020202020204" pitchFamily="34" charset="0"/>
              <a:buChar char="•"/>
            </a:pPr>
            <a:endParaRPr lang="fr-FR" sz="2000" dirty="0" smtClean="0"/>
          </a:p>
          <a:p>
            <a:pPr lvl="1"/>
            <a:endParaRPr lang="fr-FR" dirty="0" smtClean="0"/>
          </a:p>
          <a:p>
            <a:endParaRPr lang="en-GB" dirty="0"/>
          </a:p>
        </p:txBody>
      </p:sp>
      <p:pic>
        <p:nvPicPr>
          <p:cNvPr id="6" name="Imag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8474" y="861669"/>
            <a:ext cx="3933234" cy="2459052"/>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83" y="969873"/>
            <a:ext cx="3511514" cy="4685325"/>
          </a:xfrm>
          <a:prstGeom prst="rect">
            <a:avLst/>
          </a:prstGeom>
        </p:spPr>
      </p:pic>
    </p:spTree>
    <p:extLst>
      <p:ext uri="{BB962C8B-B14F-4D97-AF65-F5344CB8AC3E}">
        <p14:creationId xmlns:p14="http://schemas.microsoft.com/office/powerpoint/2010/main" val="4253307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Caracterisation</a:t>
            </a:r>
            <a:r>
              <a:rPr lang="fr-FR" dirty="0" smtClean="0"/>
              <a:t> de la production sédimentaire</a:t>
            </a:r>
            <a:br>
              <a:rPr lang="fr-FR" dirty="0" smtClean="0"/>
            </a:br>
            <a:r>
              <a:rPr lang="fr-FR" dirty="0" smtClean="0"/>
              <a:t>Production événementielle </a:t>
            </a:r>
            <a:endParaRPr lang="fr-FR" dirty="0"/>
          </a:p>
        </p:txBody>
      </p:sp>
      <p:sp>
        <p:nvSpPr>
          <p:cNvPr id="15" name="ZoneTexte 14"/>
          <p:cNvSpPr txBox="1"/>
          <p:nvPr/>
        </p:nvSpPr>
        <p:spPr>
          <a:xfrm>
            <a:off x="5258291" y="3400858"/>
            <a:ext cx="6268826" cy="523220"/>
          </a:xfrm>
          <a:prstGeom prst="rect">
            <a:avLst/>
          </a:prstGeom>
          <a:noFill/>
        </p:spPr>
        <p:txBody>
          <a:bodyPr wrap="square" rtlCol="0">
            <a:spAutoFit/>
          </a:bodyPr>
          <a:lstStyle/>
          <a:p>
            <a:pPr algn="ctr"/>
            <a:r>
              <a:rPr lang="fr-FR" sz="1400" i="1" dirty="0" smtClean="0"/>
              <a:t>Exemple du torrent des Arches (38); historique des apports et application des extrapolations pour les estimations de V</a:t>
            </a:r>
            <a:r>
              <a:rPr lang="fr-FR" sz="1400" i="1" baseline="-25000" dirty="0" smtClean="0"/>
              <a:t>10</a:t>
            </a:r>
            <a:r>
              <a:rPr lang="fr-FR" sz="1400" i="1" dirty="0" smtClean="0"/>
              <a:t> et V</a:t>
            </a:r>
            <a:r>
              <a:rPr lang="fr-FR" sz="1400" i="1" baseline="-25000" dirty="0" smtClean="0"/>
              <a:t>100</a:t>
            </a:r>
            <a:endParaRPr lang="fr-FR" sz="1400" i="1" baseline="-25000" dirty="0"/>
          </a:p>
        </p:txBody>
      </p:sp>
      <p:grpSp>
        <p:nvGrpSpPr>
          <p:cNvPr id="19" name="Groupe 18"/>
          <p:cNvGrpSpPr>
            <a:grpSpLocks noChangeAspect="1"/>
          </p:cNvGrpSpPr>
          <p:nvPr/>
        </p:nvGrpSpPr>
        <p:grpSpPr>
          <a:xfrm>
            <a:off x="3320170" y="918711"/>
            <a:ext cx="7949294" cy="2495186"/>
            <a:chOff x="363258" y="2676236"/>
            <a:chExt cx="8225395" cy="2596625"/>
          </a:xfrm>
        </p:grpSpPr>
        <p:pic>
          <p:nvPicPr>
            <p:cNvPr id="4" name="Image 3"/>
            <p:cNvPicPr>
              <a:picLocks noChangeAspect="1"/>
            </p:cNvPicPr>
            <p:nvPr/>
          </p:nvPicPr>
          <p:blipFill>
            <a:blip r:embed="rId3"/>
            <a:stretch>
              <a:fillRect/>
            </a:stretch>
          </p:blipFill>
          <p:spPr>
            <a:xfrm>
              <a:off x="5851363" y="2742132"/>
              <a:ext cx="2737290" cy="2440048"/>
            </a:xfrm>
            <a:prstGeom prst="rect">
              <a:avLst/>
            </a:prstGeom>
          </p:spPr>
        </p:pic>
        <p:pic>
          <p:nvPicPr>
            <p:cNvPr id="9" name="Image 8"/>
            <p:cNvPicPr>
              <a:picLocks noChangeAspect="1"/>
            </p:cNvPicPr>
            <p:nvPr/>
          </p:nvPicPr>
          <p:blipFill>
            <a:blip r:embed="rId4"/>
            <a:stretch>
              <a:fillRect/>
            </a:stretch>
          </p:blipFill>
          <p:spPr>
            <a:xfrm>
              <a:off x="3148003" y="2742133"/>
              <a:ext cx="2688120" cy="2440885"/>
            </a:xfrm>
            <a:prstGeom prst="rect">
              <a:avLst/>
            </a:prstGeom>
          </p:spPr>
        </p:pic>
        <p:pic>
          <p:nvPicPr>
            <p:cNvPr id="17" name="Image 16"/>
            <p:cNvPicPr>
              <a:picLocks noChangeAspect="1"/>
            </p:cNvPicPr>
            <p:nvPr/>
          </p:nvPicPr>
          <p:blipFill>
            <a:blip r:embed="rId5"/>
            <a:stretch>
              <a:fillRect/>
            </a:stretch>
          </p:blipFill>
          <p:spPr>
            <a:xfrm>
              <a:off x="363258" y="2742132"/>
              <a:ext cx="2681035" cy="2401197"/>
            </a:xfrm>
            <a:prstGeom prst="rect">
              <a:avLst/>
            </a:prstGeom>
          </p:spPr>
        </p:pic>
        <p:pic>
          <p:nvPicPr>
            <p:cNvPr id="18" name="Image 17"/>
            <p:cNvPicPr>
              <a:picLocks noChangeAspect="1"/>
            </p:cNvPicPr>
            <p:nvPr/>
          </p:nvPicPr>
          <p:blipFill>
            <a:blip r:embed="rId6"/>
            <a:stretch>
              <a:fillRect/>
            </a:stretch>
          </p:blipFill>
          <p:spPr>
            <a:xfrm>
              <a:off x="3300692" y="5164926"/>
              <a:ext cx="488884" cy="107935"/>
            </a:xfrm>
            <a:prstGeom prst="rect">
              <a:avLst/>
            </a:prstGeom>
          </p:spPr>
        </p:pic>
        <p:grpSp>
          <p:nvGrpSpPr>
            <p:cNvPr id="3" name="Groupe 2"/>
            <p:cNvGrpSpPr/>
            <p:nvPr/>
          </p:nvGrpSpPr>
          <p:grpSpPr>
            <a:xfrm>
              <a:off x="2975987" y="2676236"/>
              <a:ext cx="212384" cy="2402840"/>
              <a:chOff x="4369608" y="1600200"/>
              <a:chExt cx="212384" cy="2402840"/>
            </a:xfrm>
          </p:grpSpPr>
          <p:cxnSp>
            <p:nvCxnSpPr>
              <p:cNvPr id="10" name="Connecteur droit 9"/>
              <p:cNvCxnSpPr/>
              <p:nvPr/>
            </p:nvCxnSpPr>
            <p:spPr>
              <a:xfrm>
                <a:off x="4384848" y="1600200"/>
                <a:ext cx="110952"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4471040" y="1600200"/>
                <a:ext cx="110952"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369608" y="3850640"/>
                <a:ext cx="110952"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4455800" y="3850640"/>
                <a:ext cx="110952"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 name="Sous-titre 4"/>
          <p:cNvSpPr>
            <a:spLocks noGrp="1"/>
          </p:cNvSpPr>
          <p:nvPr>
            <p:ph type="subTitle" idx="10"/>
          </p:nvPr>
        </p:nvSpPr>
        <p:spPr>
          <a:xfrm>
            <a:off x="441530" y="3675507"/>
            <a:ext cx="5452128" cy="4936242"/>
          </a:xfrm>
        </p:spPr>
        <p:txBody>
          <a:bodyPr>
            <a:normAutofit/>
          </a:bodyPr>
          <a:lstStyle/>
          <a:p>
            <a:r>
              <a:rPr lang="fr-FR" dirty="0" smtClean="0"/>
              <a:t>Estimation du volume décennal V</a:t>
            </a:r>
            <a:r>
              <a:rPr lang="fr-FR" baseline="-25000" dirty="0" smtClean="0"/>
              <a:t>10</a:t>
            </a:r>
          </a:p>
          <a:p>
            <a:endParaRPr lang="fr-FR" dirty="0"/>
          </a:p>
          <a:p>
            <a:r>
              <a:rPr lang="fr-FR" dirty="0" smtClean="0"/>
              <a:t>Estimation du volume de référence </a:t>
            </a:r>
            <a:r>
              <a:rPr lang="fr-FR" dirty="0" err="1" smtClean="0"/>
              <a:t>V</a:t>
            </a:r>
            <a:r>
              <a:rPr lang="fr-FR" baseline="-25000" dirty="0" err="1" smtClean="0"/>
              <a:t>ref</a:t>
            </a:r>
            <a:endParaRPr lang="fr-FR" baseline="-25000" dirty="0" smtClean="0"/>
          </a:p>
          <a:p>
            <a:pPr marL="342900" indent="-342900">
              <a:buFont typeface="Wingdings" panose="05000000000000000000" pitchFamily="2" charset="2"/>
              <a:buChar char="è"/>
            </a:pPr>
            <a:r>
              <a:rPr lang="fr-FR" dirty="0" smtClean="0">
                <a:sym typeface="Wingdings" panose="05000000000000000000" pitchFamily="2" charset="2"/>
              </a:rPr>
              <a:t>Volume centennal ou maximum observé</a:t>
            </a:r>
          </a:p>
          <a:p>
            <a:pPr marL="342900" indent="-342900">
              <a:buFont typeface="Wingdings" panose="05000000000000000000" pitchFamily="2" charset="2"/>
              <a:buChar char="è"/>
            </a:pPr>
            <a:endParaRPr lang="fr-FR" sz="1600" dirty="0" smtClean="0">
              <a:sym typeface="Wingdings" panose="05000000000000000000" pitchFamily="2" charset="2"/>
            </a:endParaRPr>
          </a:p>
          <a:p>
            <a:pPr lvl="1"/>
            <a:endParaRPr lang="fr-FR" dirty="0">
              <a:sym typeface="Wingdings" panose="05000000000000000000" pitchFamily="2" charset="2"/>
            </a:endParaRPr>
          </a:p>
        </p:txBody>
      </p:sp>
      <p:sp>
        <p:nvSpPr>
          <p:cNvPr id="20" name="Sous-titre 4"/>
          <p:cNvSpPr txBox="1">
            <a:spLocks/>
          </p:cNvSpPr>
          <p:nvPr/>
        </p:nvSpPr>
        <p:spPr>
          <a:xfrm>
            <a:off x="5377419" y="3924078"/>
            <a:ext cx="7299771" cy="493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275662"/>
                </a:solidFill>
                <a:latin typeface="+mn-lt"/>
                <a:ea typeface="+mn-ea"/>
                <a:cs typeface="+mn-cs"/>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Wingdings" panose="05000000000000000000" pitchFamily="2" charset="2"/>
              <a:buChar char="è"/>
            </a:pPr>
            <a:endParaRPr lang="fr-FR" sz="1600" dirty="0" smtClean="0">
              <a:sym typeface="Wingdings" panose="05000000000000000000" pitchFamily="2" charset="2"/>
            </a:endParaRPr>
          </a:p>
          <a:p>
            <a:r>
              <a:rPr lang="fr-FR" sz="1800" dirty="0" smtClean="0">
                <a:sym typeface="Wingdings" panose="05000000000000000000" pitchFamily="2" charset="2"/>
              </a:rPr>
              <a:t>Ajustements lorsqu’il y a suffisamment d’observation non nulles (n &gt;5)</a:t>
            </a:r>
          </a:p>
          <a:p>
            <a:pPr marL="342900" indent="-342900">
              <a:buFont typeface="Arial" panose="020B0604020202020204" pitchFamily="34" charset="0"/>
              <a:buChar char="•"/>
            </a:pPr>
            <a:r>
              <a:rPr lang="fr-FR" sz="1800" dirty="0" smtClean="0">
                <a:sym typeface="Wingdings" panose="05000000000000000000" pitchFamily="2" charset="2"/>
              </a:rPr>
              <a:t>Si 5 </a:t>
            </a:r>
            <a:r>
              <a:rPr lang="fr-FR" sz="1800" i="1" dirty="0" smtClean="0"/>
              <a:t>≤ n &lt; 10 : </a:t>
            </a:r>
            <a:r>
              <a:rPr lang="fr-FR" sz="1800" dirty="0" smtClean="0">
                <a:sym typeface="Wingdings" panose="05000000000000000000" pitchFamily="2" charset="2"/>
              </a:rPr>
              <a:t>Ajustement Exponentiel</a:t>
            </a:r>
          </a:p>
          <a:p>
            <a:pPr marL="342900" indent="-342900">
              <a:buFont typeface="Arial" panose="020B0604020202020204" pitchFamily="34" charset="0"/>
              <a:buChar char="•"/>
            </a:pPr>
            <a:r>
              <a:rPr lang="fr-FR" sz="1800" dirty="0" smtClean="0">
                <a:sym typeface="Wingdings" panose="05000000000000000000" pitchFamily="2" charset="2"/>
              </a:rPr>
              <a:t>Si 10 </a:t>
            </a:r>
            <a:r>
              <a:rPr lang="fr-FR" sz="1800" dirty="0" smtClean="0"/>
              <a:t>≥</a:t>
            </a:r>
            <a:r>
              <a:rPr lang="fr-FR" sz="1800" i="1" dirty="0" smtClean="0"/>
              <a:t> n : </a:t>
            </a:r>
            <a:r>
              <a:rPr lang="fr-FR" sz="1800" dirty="0" smtClean="0">
                <a:sym typeface="Wingdings" panose="05000000000000000000" pitchFamily="2" charset="2"/>
              </a:rPr>
              <a:t>Ajustement par Distribution de Pareto Généralisée (GPD)</a:t>
            </a:r>
          </a:p>
          <a:p>
            <a:pPr marL="342900" indent="-342900">
              <a:buFont typeface="Arial" panose="020B0604020202020204" pitchFamily="34" charset="0"/>
              <a:buChar char="•"/>
            </a:pPr>
            <a:endParaRPr lang="fr-FR" sz="1800" dirty="0">
              <a:sym typeface="Wingdings" panose="05000000000000000000" pitchFamily="2" charset="2"/>
            </a:endParaRPr>
          </a:p>
          <a:p>
            <a:r>
              <a:rPr lang="fr-FR" sz="1800" dirty="0" smtClean="0">
                <a:sym typeface="Wingdings" panose="05000000000000000000" pitchFamily="2" charset="2"/>
              </a:rPr>
              <a:t>Estimations des volumes évènementiels sur 70 bassins versants</a:t>
            </a:r>
          </a:p>
          <a:p>
            <a:pPr lvl="1"/>
            <a:endParaRPr lang="fr-FR" dirty="0">
              <a:sym typeface="Wingdings" panose="05000000000000000000" pitchFamily="2" charset="2"/>
            </a:endParaRPr>
          </a:p>
        </p:txBody>
      </p:sp>
    </p:spTree>
    <p:extLst>
      <p:ext uri="{BB962C8B-B14F-4D97-AF65-F5344CB8AC3E}">
        <p14:creationId xmlns:p14="http://schemas.microsoft.com/office/powerpoint/2010/main" val="2929221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Caracterisation</a:t>
            </a:r>
            <a:r>
              <a:rPr lang="fr-FR" dirty="0" smtClean="0"/>
              <a:t> de la production sédimentaire</a:t>
            </a:r>
            <a:br>
              <a:rPr lang="fr-FR" dirty="0" smtClean="0"/>
            </a:br>
            <a:r>
              <a:rPr lang="fr-FR" dirty="0" smtClean="0"/>
              <a:t>Fréquence d’occurrence annuelle des évènements</a:t>
            </a: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6312" y="1406532"/>
            <a:ext cx="4563368" cy="2735702"/>
          </a:xfrm>
          <a:prstGeom prst="rect">
            <a:avLst/>
          </a:prstGeom>
        </p:spPr>
      </p:pic>
      <p:sp>
        <p:nvSpPr>
          <p:cNvPr id="5" name="Sous-titre 4"/>
          <p:cNvSpPr>
            <a:spLocks noGrp="1"/>
          </p:cNvSpPr>
          <p:nvPr>
            <p:ph type="subTitle" idx="10"/>
          </p:nvPr>
        </p:nvSpPr>
        <p:spPr>
          <a:xfrm>
            <a:off x="883287" y="1334006"/>
            <a:ext cx="5452128" cy="4936242"/>
          </a:xfrm>
        </p:spPr>
        <p:txBody>
          <a:bodyPr>
            <a:normAutofit/>
          </a:bodyPr>
          <a:lstStyle/>
          <a:p>
            <a:r>
              <a:rPr lang="fr-FR" dirty="0" smtClean="0">
                <a:sym typeface="Wingdings" panose="05000000000000000000" pitchFamily="2" charset="2"/>
              </a:rPr>
              <a:t>Estimation de la fréquence d’occurrence annuelle des évènements (</a:t>
            </a:r>
            <a:r>
              <a:rPr lang="fr-FR" i="1" dirty="0" err="1" smtClean="0">
                <a:sym typeface="Wingdings" panose="05000000000000000000" pitchFamily="2" charset="2"/>
              </a:rPr>
              <a:t>F</a:t>
            </a:r>
            <a:r>
              <a:rPr lang="fr-FR" i="1" baseline="-25000" dirty="0" err="1" smtClean="0">
                <a:sym typeface="Wingdings" panose="05000000000000000000" pitchFamily="2" charset="2"/>
              </a:rPr>
              <a:t>evt</a:t>
            </a:r>
            <a:r>
              <a:rPr lang="fr-FR" dirty="0" smtClean="0">
                <a:sym typeface="Wingdings" panose="05000000000000000000" pitchFamily="2" charset="2"/>
              </a:rPr>
              <a:t>) sur la base des fiches évènements de la BD RTM</a:t>
            </a:r>
          </a:p>
          <a:p>
            <a:endParaRPr lang="fr-FR" dirty="0">
              <a:sym typeface="Wingdings" panose="05000000000000000000" pitchFamily="2" charset="2"/>
            </a:endParaRPr>
          </a:p>
          <a:p>
            <a:r>
              <a:rPr lang="fr-FR" dirty="0" smtClean="0">
                <a:sym typeface="Wingdings" panose="05000000000000000000" pitchFamily="2" charset="2"/>
              </a:rPr>
              <a:t>Forte diversité dans l’échantillon, certains bassins subissent des évènements tous les 3-5 ans.</a:t>
            </a:r>
          </a:p>
          <a:p>
            <a:endParaRPr lang="fr-FR" dirty="0">
              <a:sym typeface="Wingdings" panose="05000000000000000000" pitchFamily="2" charset="2"/>
            </a:endParaRPr>
          </a:p>
          <a:p>
            <a:r>
              <a:rPr lang="fr-FR" dirty="0" smtClean="0">
                <a:sym typeface="Wingdings" panose="05000000000000000000" pitchFamily="2" charset="2"/>
              </a:rPr>
              <a:t>D’autres bassins versants enregistrent une activité 10 fois moins fréquente.</a:t>
            </a:r>
            <a:endParaRPr lang="fr-FR" sz="1600" dirty="0" smtClean="0">
              <a:sym typeface="Wingdings" panose="05000000000000000000" pitchFamily="2" charset="2"/>
            </a:endParaRPr>
          </a:p>
          <a:p>
            <a:pPr lvl="1"/>
            <a:endParaRPr lang="fr-FR" dirty="0">
              <a:sym typeface="Wingdings" panose="05000000000000000000" pitchFamily="2" charset="2"/>
            </a:endParaRPr>
          </a:p>
        </p:txBody>
      </p:sp>
    </p:spTree>
    <p:extLst>
      <p:ext uri="{BB962C8B-B14F-4D97-AF65-F5344CB8AC3E}">
        <p14:creationId xmlns:p14="http://schemas.microsoft.com/office/powerpoint/2010/main" val="2367083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13967" y="741139"/>
            <a:ext cx="3013704" cy="2465020"/>
          </a:xfrm>
          <a:prstGeom prst="rect">
            <a:avLst/>
          </a:prstGeom>
        </p:spPr>
      </p:pic>
      <p:pic>
        <p:nvPicPr>
          <p:cNvPr id="4" name="Imag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13967" y="3419630"/>
            <a:ext cx="3013704" cy="2465020"/>
          </a:xfrm>
          <a:prstGeom prst="rect">
            <a:avLst/>
          </a:prstGeom>
        </p:spPr>
      </p:pic>
      <p:pic>
        <p:nvPicPr>
          <p:cNvPr id="9" name="Imag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80402" y="744050"/>
            <a:ext cx="3010145" cy="2462109"/>
          </a:xfrm>
          <a:prstGeom prst="rect">
            <a:avLst/>
          </a:prstGeom>
        </p:spPr>
      </p:pic>
      <p:pic>
        <p:nvPicPr>
          <p:cNvPr id="10" name="Imag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17231" y="3419630"/>
            <a:ext cx="3013704" cy="2465020"/>
          </a:xfrm>
          <a:prstGeom prst="rect">
            <a:avLst/>
          </a:prstGeom>
        </p:spPr>
      </p:pic>
      <p:sp>
        <p:nvSpPr>
          <p:cNvPr id="11" name="ZoneTexte 10"/>
          <p:cNvSpPr txBox="1"/>
          <p:nvPr/>
        </p:nvSpPr>
        <p:spPr>
          <a:xfrm>
            <a:off x="5635385" y="3494198"/>
            <a:ext cx="2404998" cy="276999"/>
          </a:xfrm>
          <a:prstGeom prst="rect">
            <a:avLst/>
          </a:prstGeom>
          <a:noFill/>
        </p:spPr>
        <p:txBody>
          <a:bodyPr wrap="square" rtlCol="0">
            <a:spAutoFit/>
          </a:bodyPr>
          <a:lstStyle/>
          <a:p>
            <a:r>
              <a:rPr lang="fr-FR" sz="1200" dirty="0" smtClean="0">
                <a:solidFill>
                  <a:srgbClr val="FF7F00"/>
                </a:solidFill>
              </a:rPr>
              <a:t>Zones connectées</a:t>
            </a:r>
            <a:endParaRPr lang="fr-FR" sz="1200" dirty="0">
              <a:solidFill>
                <a:srgbClr val="FF7F00"/>
              </a:solidFill>
            </a:endParaRPr>
          </a:p>
        </p:txBody>
      </p:sp>
      <p:sp>
        <p:nvSpPr>
          <p:cNvPr id="12" name="ZoneTexte 11"/>
          <p:cNvSpPr txBox="1"/>
          <p:nvPr/>
        </p:nvSpPr>
        <p:spPr>
          <a:xfrm>
            <a:off x="5635385" y="3675369"/>
            <a:ext cx="2404998" cy="276999"/>
          </a:xfrm>
          <a:prstGeom prst="rect">
            <a:avLst/>
          </a:prstGeom>
          <a:noFill/>
        </p:spPr>
        <p:txBody>
          <a:bodyPr wrap="square" rtlCol="0">
            <a:spAutoFit/>
          </a:bodyPr>
          <a:lstStyle/>
          <a:p>
            <a:r>
              <a:rPr lang="fr-FR" sz="1200" dirty="0" smtClean="0">
                <a:solidFill>
                  <a:srgbClr val="7CA9D8"/>
                </a:solidFill>
              </a:rPr>
              <a:t>Zones déconnectées</a:t>
            </a:r>
            <a:endParaRPr lang="fr-FR" sz="1200" dirty="0">
              <a:solidFill>
                <a:srgbClr val="7CA9D8"/>
              </a:solidFill>
            </a:endParaRPr>
          </a:p>
        </p:txBody>
      </p:sp>
      <p:sp>
        <p:nvSpPr>
          <p:cNvPr id="13" name="ZoneTexte 12"/>
          <p:cNvSpPr txBox="1"/>
          <p:nvPr/>
        </p:nvSpPr>
        <p:spPr>
          <a:xfrm>
            <a:off x="9382976" y="3493278"/>
            <a:ext cx="2404998" cy="276999"/>
          </a:xfrm>
          <a:prstGeom prst="rect">
            <a:avLst/>
          </a:prstGeom>
          <a:noFill/>
        </p:spPr>
        <p:txBody>
          <a:bodyPr wrap="square" rtlCol="0">
            <a:spAutoFit/>
          </a:bodyPr>
          <a:lstStyle/>
          <a:p>
            <a:r>
              <a:rPr lang="fr-FR" sz="1200" dirty="0" smtClean="0">
                <a:solidFill>
                  <a:srgbClr val="FF7F00"/>
                </a:solidFill>
              </a:rPr>
              <a:t>Zones connectées</a:t>
            </a:r>
            <a:endParaRPr lang="fr-FR" sz="1200" dirty="0">
              <a:solidFill>
                <a:srgbClr val="FF7F00"/>
              </a:solidFill>
            </a:endParaRPr>
          </a:p>
        </p:txBody>
      </p:sp>
      <p:sp>
        <p:nvSpPr>
          <p:cNvPr id="14" name="ZoneTexte 13"/>
          <p:cNvSpPr txBox="1"/>
          <p:nvPr/>
        </p:nvSpPr>
        <p:spPr>
          <a:xfrm>
            <a:off x="9382976" y="3674449"/>
            <a:ext cx="2404998" cy="276999"/>
          </a:xfrm>
          <a:prstGeom prst="rect">
            <a:avLst/>
          </a:prstGeom>
          <a:noFill/>
        </p:spPr>
        <p:txBody>
          <a:bodyPr wrap="square" rtlCol="0">
            <a:spAutoFit/>
          </a:bodyPr>
          <a:lstStyle/>
          <a:p>
            <a:r>
              <a:rPr lang="fr-FR" sz="1200" dirty="0" smtClean="0">
                <a:solidFill>
                  <a:srgbClr val="7CA9D8"/>
                </a:solidFill>
              </a:rPr>
              <a:t>Zones déconnectées</a:t>
            </a:r>
            <a:endParaRPr lang="fr-FR" sz="1200" dirty="0">
              <a:solidFill>
                <a:srgbClr val="7CA9D8"/>
              </a:solidFill>
            </a:endParaRPr>
          </a:p>
        </p:txBody>
      </p:sp>
      <p:sp>
        <p:nvSpPr>
          <p:cNvPr id="15" name="ZoneTexte 14"/>
          <p:cNvSpPr txBox="1"/>
          <p:nvPr/>
        </p:nvSpPr>
        <p:spPr>
          <a:xfrm>
            <a:off x="5226327" y="376105"/>
            <a:ext cx="4481689" cy="369332"/>
          </a:xfrm>
          <a:prstGeom prst="rect">
            <a:avLst/>
          </a:prstGeom>
          <a:noFill/>
        </p:spPr>
        <p:txBody>
          <a:bodyPr wrap="square" rtlCol="0">
            <a:spAutoFit/>
          </a:bodyPr>
          <a:lstStyle/>
          <a:p>
            <a:r>
              <a:rPr lang="fr-FR" i="1" dirty="0" smtClean="0"/>
              <a:t>Torrent la </a:t>
            </a:r>
            <a:r>
              <a:rPr lang="fr-FR" i="1" dirty="0" err="1" smtClean="0"/>
              <a:t>Ravoire</a:t>
            </a:r>
            <a:endParaRPr lang="fr-FR" i="1" dirty="0"/>
          </a:p>
        </p:txBody>
      </p:sp>
      <p:sp>
        <p:nvSpPr>
          <p:cNvPr id="16" name="ZoneTexte 15"/>
          <p:cNvSpPr txBox="1"/>
          <p:nvPr/>
        </p:nvSpPr>
        <p:spPr>
          <a:xfrm>
            <a:off x="9043574" y="374066"/>
            <a:ext cx="4481689" cy="369332"/>
          </a:xfrm>
          <a:prstGeom prst="rect">
            <a:avLst/>
          </a:prstGeom>
          <a:noFill/>
        </p:spPr>
        <p:txBody>
          <a:bodyPr wrap="square" rtlCol="0">
            <a:spAutoFit/>
          </a:bodyPr>
          <a:lstStyle/>
          <a:p>
            <a:r>
              <a:rPr lang="fr-FR" i="1" dirty="0" smtClean="0"/>
              <a:t>Torrent la </a:t>
            </a:r>
            <a:r>
              <a:rPr lang="fr-FR" i="1" dirty="0" err="1" smtClean="0"/>
              <a:t>Maladière</a:t>
            </a:r>
            <a:endParaRPr lang="fr-FR" i="1" dirty="0"/>
          </a:p>
        </p:txBody>
      </p:sp>
      <p:sp>
        <p:nvSpPr>
          <p:cNvPr id="18" name="ZoneTexte 17"/>
          <p:cNvSpPr txBox="1"/>
          <p:nvPr/>
        </p:nvSpPr>
        <p:spPr>
          <a:xfrm>
            <a:off x="5413967" y="6059682"/>
            <a:ext cx="6778033" cy="307777"/>
          </a:xfrm>
          <a:prstGeom prst="rect">
            <a:avLst/>
          </a:prstGeom>
          <a:noFill/>
        </p:spPr>
        <p:txBody>
          <a:bodyPr wrap="square" rtlCol="0">
            <a:spAutoFit/>
          </a:bodyPr>
          <a:lstStyle/>
          <a:p>
            <a:r>
              <a:rPr lang="fr-FR" sz="1400" i="1" dirty="0" smtClean="0"/>
              <a:t>Délimitation des zones d’érosion dans les bassins versants </a:t>
            </a:r>
            <a:endParaRPr lang="fr-FR" sz="1400" i="1" dirty="0"/>
          </a:p>
        </p:txBody>
      </p:sp>
      <p:sp>
        <p:nvSpPr>
          <p:cNvPr id="7" name="Titre 6"/>
          <p:cNvSpPr>
            <a:spLocks noGrp="1"/>
          </p:cNvSpPr>
          <p:nvPr>
            <p:ph type="title"/>
          </p:nvPr>
        </p:nvSpPr>
        <p:spPr>
          <a:xfrm>
            <a:off x="743192" y="149638"/>
            <a:ext cx="4670775" cy="1679162"/>
          </a:xfrm>
        </p:spPr>
        <p:txBody>
          <a:bodyPr>
            <a:normAutofit fontScale="90000"/>
          </a:bodyPr>
          <a:lstStyle/>
          <a:p>
            <a:r>
              <a:rPr lang="fr-FR" sz="3200" dirty="0"/>
              <a:t>Descriptions de caractéristiques géomorphologiques des bassins versants</a:t>
            </a:r>
            <a:br>
              <a:rPr lang="fr-FR" sz="3200" dirty="0"/>
            </a:br>
            <a:endParaRPr lang="en-GB" dirty="0"/>
          </a:p>
        </p:txBody>
      </p:sp>
      <p:sp>
        <p:nvSpPr>
          <p:cNvPr id="17" name="Espace réservé du texte 18"/>
          <p:cNvSpPr txBox="1">
            <a:spLocks/>
          </p:cNvSpPr>
          <p:nvPr/>
        </p:nvSpPr>
        <p:spPr>
          <a:xfrm>
            <a:off x="308019" y="1602246"/>
            <a:ext cx="5012128" cy="42308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1700" dirty="0">
                <a:solidFill>
                  <a:srgbClr val="275662"/>
                </a:solidFill>
              </a:rPr>
              <a:t>Descriptions des caractéristiques de bassins versants afin d’expliquer les apports solides</a:t>
            </a:r>
          </a:p>
          <a:p>
            <a:endParaRPr lang="fr-FR" sz="1700" dirty="0">
              <a:solidFill>
                <a:srgbClr val="275662"/>
              </a:solidFill>
            </a:endParaRPr>
          </a:p>
          <a:p>
            <a:pPr marL="342900" indent="-342900">
              <a:buFont typeface="Arial" panose="020B0604020202020204" pitchFamily="34" charset="0"/>
              <a:buChar char="•"/>
            </a:pPr>
            <a:r>
              <a:rPr lang="fr-FR" sz="1700" b="1" dirty="0">
                <a:solidFill>
                  <a:srgbClr val="275662"/>
                </a:solidFill>
              </a:rPr>
              <a:t>Taux de zones </a:t>
            </a:r>
            <a:r>
              <a:rPr lang="fr-FR" sz="1700" b="1" dirty="0" smtClean="0">
                <a:solidFill>
                  <a:srgbClr val="275662"/>
                </a:solidFill>
              </a:rPr>
              <a:t>production sédimentaire dans </a:t>
            </a:r>
            <a:r>
              <a:rPr lang="fr-FR" sz="1700" b="1" dirty="0">
                <a:solidFill>
                  <a:srgbClr val="275662"/>
                </a:solidFill>
              </a:rPr>
              <a:t>le bassin versant</a:t>
            </a:r>
          </a:p>
          <a:p>
            <a:pPr marL="342900" indent="-342900">
              <a:buFont typeface="Arial" panose="020B0604020202020204" pitchFamily="34" charset="0"/>
              <a:buChar char="•"/>
            </a:pPr>
            <a:r>
              <a:rPr lang="fr-FR" sz="1700" dirty="0">
                <a:solidFill>
                  <a:srgbClr val="275662"/>
                </a:solidFill>
              </a:rPr>
              <a:t>Index de connectivité sédimentaire</a:t>
            </a:r>
          </a:p>
          <a:p>
            <a:pPr marL="342900" indent="-342900">
              <a:buFont typeface="Arial" panose="020B0604020202020204" pitchFamily="34" charset="0"/>
              <a:buChar char="•"/>
            </a:pPr>
            <a:r>
              <a:rPr lang="fr-FR" sz="1700" dirty="0">
                <a:solidFill>
                  <a:srgbClr val="275662"/>
                </a:solidFill>
              </a:rPr>
              <a:t>Pente du cours d’eau</a:t>
            </a:r>
          </a:p>
          <a:p>
            <a:pPr marL="342900" indent="-342900">
              <a:buFont typeface="Arial" panose="020B0604020202020204" pitchFamily="34" charset="0"/>
              <a:buChar char="•"/>
            </a:pPr>
            <a:r>
              <a:rPr lang="fr-FR" sz="1700" dirty="0">
                <a:solidFill>
                  <a:srgbClr val="275662"/>
                </a:solidFill>
              </a:rPr>
              <a:t>Pente du cône de déjection</a:t>
            </a:r>
          </a:p>
          <a:p>
            <a:pPr marL="342900" indent="-342900">
              <a:buFont typeface="Arial" panose="020B0604020202020204" pitchFamily="34" charset="0"/>
              <a:buChar char="•"/>
            </a:pPr>
            <a:r>
              <a:rPr lang="fr-FR" sz="1700" dirty="0">
                <a:solidFill>
                  <a:srgbClr val="275662"/>
                </a:solidFill>
              </a:rPr>
              <a:t>Indice de Melton</a:t>
            </a:r>
          </a:p>
          <a:p>
            <a:pPr marL="342900" indent="-342900">
              <a:buFont typeface="Arial" panose="020B0604020202020204" pitchFamily="34" charset="0"/>
              <a:buChar char="•"/>
            </a:pPr>
            <a:r>
              <a:rPr lang="fr-FR" sz="1700" dirty="0">
                <a:solidFill>
                  <a:srgbClr val="275662"/>
                </a:solidFill>
              </a:rPr>
              <a:t>Indice géologique</a:t>
            </a:r>
          </a:p>
          <a:p>
            <a:pPr marL="342900" indent="-342900">
              <a:buFont typeface="Arial" panose="020B0604020202020204" pitchFamily="34" charset="0"/>
              <a:buChar char="•"/>
            </a:pPr>
            <a:endParaRPr lang="fr-FR" sz="2000" dirty="0" smtClean="0"/>
          </a:p>
          <a:p>
            <a:pPr lvl="1"/>
            <a:endParaRPr lang="fr-FR" dirty="0" smtClean="0"/>
          </a:p>
          <a:p>
            <a:endParaRPr lang="en-GB" dirty="0"/>
          </a:p>
        </p:txBody>
      </p:sp>
      <p:sp>
        <p:nvSpPr>
          <p:cNvPr id="20" name="Espace réservé du texte 18"/>
          <p:cNvSpPr txBox="1">
            <a:spLocks/>
          </p:cNvSpPr>
          <p:nvPr/>
        </p:nvSpPr>
        <p:spPr>
          <a:xfrm>
            <a:off x="372581" y="5273687"/>
            <a:ext cx="4630091" cy="5594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700" dirty="0" smtClean="0">
                <a:solidFill>
                  <a:srgbClr val="275662"/>
                </a:solidFill>
              </a:rPr>
              <a:t>La delimitation des zones de production </a:t>
            </a:r>
            <a:r>
              <a:rPr lang="en-US" sz="1700" dirty="0" err="1" smtClean="0">
                <a:solidFill>
                  <a:srgbClr val="275662"/>
                </a:solidFill>
              </a:rPr>
              <a:t>sont</a:t>
            </a:r>
            <a:r>
              <a:rPr lang="en-US" sz="1700" dirty="0" smtClean="0">
                <a:solidFill>
                  <a:srgbClr val="275662"/>
                </a:solidFill>
              </a:rPr>
              <a:t> </a:t>
            </a:r>
            <a:r>
              <a:rPr lang="en-US" sz="1700" dirty="0" err="1" smtClean="0">
                <a:solidFill>
                  <a:srgbClr val="275662"/>
                </a:solidFill>
              </a:rPr>
              <a:t>basées</a:t>
            </a:r>
            <a:r>
              <a:rPr lang="en-US" sz="1700" dirty="0" smtClean="0">
                <a:solidFill>
                  <a:srgbClr val="275662"/>
                </a:solidFill>
              </a:rPr>
              <a:t> sur </a:t>
            </a:r>
            <a:r>
              <a:rPr lang="en-US" sz="1700" dirty="0" err="1" smtClean="0">
                <a:solidFill>
                  <a:srgbClr val="275662"/>
                </a:solidFill>
              </a:rPr>
              <a:t>une</a:t>
            </a:r>
            <a:r>
              <a:rPr lang="en-US" sz="1700" dirty="0" smtClean="0">
                <a:solidFill>
                  <a:srgbClr val="275662"/>
                </a:solidFill>
              </a:rPr>
              <a:t> BD SIG (BD </a:t>
            </a:r>
            <a:r>
              <a:rPr lang="en-US" sz="1700" dirty="0" err="1">
                <a:solidFill>
                  <a:srgbClr val="275662"/>
                </a:solidFill>
              </a:rPr>
              <a:t>Forêt</a:t>
            </a:r>
            <a:r>
              <a:rPr lang="en-US" sz="1700" dirty="0">
                <a:solidFill>
                  <a:srgbClr val="275662"/>
                </a:solidFill>
              </a:rPr>
              <a:t> v2</a:t>
            </a:r>
            <a:r>
              <a:rPr lang="en-US" sz="1700" dirty="0" smtClean="0">
                <a:solidFill>
                  <a:srgbClr val="275662"/>
                </a:solidFill>
              </a:rPr>
              <a:t>®)</a:t>
            </a:r>
            <a:endParaRPr lang="en-GB" dirty="0"/>
          </a:p>
        </p:txBody>
      </p:sp>
      <p:sp>
        <p:nvSpPr>
          <p:cNvPr id="21" name="Rectangle 20"/>
          <p:cNvSpPr/>
          <p:nvPr/>
        </p:nvSpPr>
        <p:spPr>
          <a:xfrm>
            <a:off x="280296" y="5015113"/>
            <a:ext cx="4805083" cy="1082662"/>
          </a:xfrm>
          <a:prstGeom prst="rect">
            <a:avLst/>
          </a:prstGeom>
          <a:noFill/>
          <a:ln w="28575">
            <a:solidFill>
              <a:srgbClr val="00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42334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13967" y="741139"/>
            <a:ext cx="3013704" cy="2465020"/>
          </a:xfrm>
          <a:prstGeom prst="rect">
            <a:avLst/>
          </a:prstGeom>
        </p:spPr>
      </p:pic>
      <p:pic>
        <p:nvPicPr>
          <p:cNvPr id="9" name="Imag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80402" y="744050"/>
            <a:ext cx="3010145" cy="2462109"/>
          </a:xfrm>
          <a:prstGeom prst="rect">
            <a:avLst/>
          </a:prstGeom>
        </p:spPr>
      </p:pic>
      <p:sp>
        <p:nvSpPr>
          <p:cNvPr id="15" name="ZoneTexte 14"/>
          <p:cNvSpPr txBox="1"/>
          <p:nvPr/>
        </p:nvSpPr>
        <p:spPr>
          <a:xfrm>
            <a:off x="5226327" y="376105"/>
            <a:ext cx="4481689" cy="369332"/>
          </a:xfrm>
          <a:prstGeom prst="rect">
            <a:avLst/>
          </a:prstGeom>
          <a:noFill/>
        </p:spPr>
        <p:txBody>
          <a:bodyPr wrap="square" rtlCol="0">
            <a:spAutoFit/>
          </a:bodyPr>
          <a:lstStyle/>
          <a:p>
            <a:r>
              <a:rPr lang="fr-FR" i="1" dirty="0" smtClean="0"/>
              <a:t>Torrent la </a:t>
            </a:r>
            <a:r>
              <a:rPr lang="fr-FR" i="1" dirty="0" err="1" smtClean="0"/>
              <a:t>Ravoire</a:t>
            </a:r>
            <a:endParaRPr lang="fr-FR" i="1" dirty="0"/>
          </a:p>
        </p:txBody>
      </p:sp>
      <p:sp>
        <p:nvSpPr>
          <p:cNvPr id="16" name="ZoneTexte 15"/>
          <p:cNvSpPr txBox="1"/>
          <p:nvPr/>
        </p:nvSpPr>
        <p:spPr>
          <a:xfrm>
            <a:off x="9043574" y="374066"/>
            <a:ext cx="4481689" cy="369332"/>
          </a:xfrm>
          <a:prstGeom prst="rect">
            <a:avLst/>
          </a:prstGeom>
          <a:noFill/>
        </p:spPr>
        <p:txBody>
          <a:bodyPr wrap="square" rtlCol="0">
            <a:spAutoFit/>
          </a:bodyPr>
          <a:lstStyle/>
          <a:p>
            <a:r>
              <a:rPr lang="fr-FR" i="1" dirty="0" smtClean="0"/>
              <a:t>Torrent la </a:t>
            </a:r>
            <a:r>
              <a:rPr lang="fr-FR" i="1" dirty="0" err="1" smtClean="0"/>
              <a:t>Maladière</a:t>
            </a:r>
            <a:endParaRPr lang="fr-FR" i="1" dirty="0"/>
          </a:p>
        </p:txBody>
      </p:sp>
      <p:sp>
        <p:nvSpPr>
          <p:cNvPr id="7" name="Titre 6"/>
          <p:cNvSpPr>
            <a:spLocks noGrp="1"/>
          </p:cNvSpPr>
          <p:nvPr>
            <p:ph type="title"/>
          </p:nvPr>
        </p:nvSpPr>
        <p:spPr>
          <a:xfrm>
            <a:off x="743192" y="149638"/>
            <a:ext cx="4783848" cy="1679162"/>
          </a:xfrm>
        </p:spPr>
        <p:txBody>
          <a:bodyPr>
            <a:normAutofit fontScale="90000"/>
          </a:bodyPr>
          <a:lstStyle/>
          <a:p>
            <a:r>
              <a:rPr lang="fr-FR" sz="3200" dirty="0"/>
              <a:t>Descriptions de caractéristiques géomorphologiques des bassins versants</a:t>
            </a:r>
            <a:br>
              <a:rPr lang="fr-FR" sz="3200" dirty="0"/>
            </a:br>
            <a:endParaRPr lang="en-GB" dirty="0"/>
          </a:p>
        </p:txBody>
      </p:sp>
      <p:sp>
        <p:nvSpPr>
          <p:cNvPr id="19" name="Espace réservé du texte 18"/>
          <p:cNvSpPr>
            <a:spLocks noGrp="1"/>
          </p:cNvSpPr>
          <p:nvPr>
            <p:ph type="body" idx="1"/>
          </p:nvPr>
        </p:nvSpPr>
        <p:spPr>
          <a:xfrm>
            <a:off x="308019" y="1602246"/>
            <a:ext cx="5012128" cy="4230882"/>
          </a:xfrm>
        </p:spPr>
        <p:txBody>
          <a:bodyPr>
            <a:normAutofit/>
          </a:bodyPr>
          <a:lstStyle/>
          <a:p>
            <a:r>
              <a:rPr lang="fr-FR" sz="1700" dirty="0">
                <a:solidFill>
                  <a:srgbClr val="275662"/>
                </a:solidFill>
              </a:rPr>
              <a:t>Descriptions des caractéristiques de bassins versants afin d’expliquer les apports solides</a:t>
            </a:r>
          </a:p>
          <a:p>
            <a:endParaRPr lang="fr-FR" sz="1700" dirty="0">
              <a:solidFill>
                <a:srgbClr val="275662"/>
              </a:solidFill>
            </a:endParaRPr>
          </a:p>
          <a:p>
            <a:pPr marL="285750" indent="-285750">
              <a:buFont typeface="Arial" panose="020B0604020202020204" pitchFamily="34" charset="0"/>
              <a:buChar char="•"/>
            </a:pPr>
            <a:r>
              <a:rPr lang="fr-FR" sz="1700" dirty="0">
                <a:solidFill>
                  <a:srgbClr val="275662"/>
                </a:solidFill>
              </a:rPr>
              <a:t>Taux de zones </a:t>
            </a:r>
            <a:r>
              <a:rPr lang="fr-FR" sz="1700" dirty="0" smtClean="0">
                <a:solidFill>
                  <a:srgbClr val="275662"/>
                </a:solidFill>
              </a:rPr>
              <a:t>de production sédimentaire dans </a:t>
            </a:r>
            <a:r>
              <a:rPr lang="fr-FR" sz="1700" dirty="0">
                <a:solidFill>
                  <a:srgbClr val="275662"/>
                </a:solidFill>
              </a:rPr>
              <a:t>le bassin versant</a:t>
            </a:r>
          </a:p>
          <a:p>
            <a:pPr marL="285750" indent="-285750">
              <a:buFont typeface="Arial" panose="020B0604020202020204" pitchFamily="34" charset="0"/>
              <a:buChar char="•"/>
            </a:pPr>
            <a:r>
              <a:rPr lang="fr-FR" sz="1700" b="1" dirty="0">
                <a:solidFill>
                  <a:srgbClr val="275662"/>
                </a:solidFill>
              </a:rPr>
              <a:t>Index de connectivité sédimentaire</a:t>
            </a:r>
          </a:p>
          <a:p>
            <a:pPr marL="285750" indent="-285750">
              <a:buFont typeface="Arial" panose="020B0604020202020204" pitchFamily="34" charset="0"/>
              <a:buChar char="•"/>
            </a:pPr>
            <a:r>
              <a:rPr lang="fr-FR" sz="1700" dirty="0">
                <a:solidFill>
                  <a:srgbClr val="275662"/>
                </a:solidFill>
              </a:rPr>
              <a:t>Pente du cours d’eau</a:t>
            </a:r>
          </a:p>
          <a:p>
            <a:pPr marL="285750" indent="-285750">
              <a:buFont typeface="Arial" panose="020B0604020202020204" pitchFamily="34" charset="0"/>
              <a:buChar char="•"/>
            </a:pPr>
            <a:r>
              <a:rPr lang="fr-FR" sz="1700" dirty="0">
                <a:solidFill>
                  <a:srgbClr val="275662"/>
                </a:solidFill>
              </a:rPr>
              <a:t>Pente du cône de déjection</a:t>
            </a:r>
          </a:p>
          <a:p>
            <a:pPr marL="285750" indent="-285750">
              <a:buFont typeface="Arial" panose="020B0604020202020204" pitchFamily="34" charset="0"/>
              <a:buChar char="•"/>
            </a:pPr>
            <a:r>
              <a:rPr lang="fr-FR" sz="1700" dirty="0">
                <a:solidFill>
                  <a:srgbClr val="275662"/>
                </a:solidFill>
              </a:rPr>
              <a:t>Indice de Melton</a:t>
            </a:r>
          </a:p>
          <a:p>
            <a:pPr marL="285750" indent="-285750">
              <a:buFont typeface="Arial" panose="020B0604020202020204" pitchFamily="34" charset="0"/>
              <a:buChar char="•"/>
            </a:pPr>
            <a:r>
              <a:rPr lang="fr-FR" sz="1700" dirty="0">
                <a:solidFill>
                  <a:srgbClr val="275662"/>
                </a:solidFill>
              </a:rPr>
              <a:t>Indice géologique</a:t>
            </a:r>
          </a:p>
          <a:p>
            <a:pPr marL="342900" indent="-342900">
              <a:buFont typeface="Arial" panose="020B0604020202020204" pitchFamily="34" charset="0"/>
              <a:buChar char="•"/>
            </a:pPr>
            <a:endParaRPr lang="fr-FR" sz="2000" dirty="0"/>
          </a:p>
          <a:p>
            <a:pPr lvl="1"/>
            <a:endParaRPr lang="fr-FR" dirty="0"/>
          </a:p>
          <a:p>
            <a:endParaRPr lang="en-GB" dirty="0"/>
          </a:p>
        </p:txBody>
      </p:sp>
      <p:pic>
        <p:nvPicPr>
          <p:cNvPr id="17" name="Image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37776" y="3419630"/>
            <a:ext cx="2989895" cy="2445545"/>
          </a:xfrm>
          <a:prstGeom prst="rect">
            <a:avLst/>
          </a:prstGeom>
        </p:spPr>
      </p:pic>
      <p:pic>
        <p:nvPicPr>
          <p:cNvPr id="20" name="Image 1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00652" y="3419630"/>
            <a:ext cx="2989895" cy="2445545"/>
          </a:xfrm>
          <a:prstGeom prst="rect">
            <a:avLst/>
          </a:prstGeom>
        </p:spPr>
      </p:pic>
      <p:sp>
        <p:nvSpPr>
          <p:cNvPr id="23" name="ZoneTexte 22"/>
          <p:cNvSpPr txBox="1"/>
          <p:nvPr/>
        </p:nvSpPr>
        <p:spPr>
          <a:xfrm>
            <a:off x="5059681" y="5947544"/>
            <a:ext cx="7132320" cy="523220"/>
          </a:xfrm>
          <a:prstGeom prst="rect">
            <a:avLst/>
          </a:prstGeom>
          <a:noFill/>
        </p:spPr>
        <p:txBody>
          <a:bodyPr wrap="square" rtlCol="0">
            <a:spAutoFit/>
          </a:bodyPr>
          <a:lstStyle/>
          <a:p>
            <a:pPr algn="ctr"/>
            <a:r>
              <a:rPr lang="fr-FR" sz="1400" i="1" dirty="0"/>
              <a:t>Index de connectivité </a:t>
            </a:r>
            <a:r>
              <a:rPr lang="fr-FR" sz="1400" i="1" dirty="0" smtClean="0"/>
              <a:t>sédimentaire de Cavalli et al. 2013 </a:t>
            </a:r>
            <a:r>
              <a:rPr lang="fr-FR" sz="1400" i="1" dirty="0" err="1" smtClean="0"/>
              <a:t>Geomorphology</a:t>
            </a:r>
            <a:r>
              <a:rPr lang="fr-FR" sz="1400" i="1" dirty="0" smtClean="0"/>
              <a:t/>
            </a:r>
            <a:br>
              <a:rPr lang="fr-FR" sz="1400" i="1" dirty="0" smtClean="0"/>
            </a:br>
            <a:r>
              <a:rPr lang="fr-FR" sz="1400" i="1" dirty="0" smtClean="0"/>
              <a:t>(estimé via le logiciel </a:t>
            </a:r>
            <a:r>
              <a:rPr lang="fr-FR" sz="1400" i="1" dirty="0" err="1" smtClean="0"/>
              <a:t>SedInConnect</a:t>
            </a:r>
            <a:r>
              <a:rPr lang="fr-FR" sz="1400" i="1" dirty="0" smtClean="0"/>
              <a:t>, Crema &amp; Cavalli. 2018, Computers &amp; </a:t>
            </a:r>
            <a:r>
              <a:rPr lang="fr-FR" sz="1400" i="1" dirty="0" err="1" smtClean="0"/>
              <a:t>Geosciences</a:t>
            </a:r>
            <a:r>
              <a:rPr lang="fr-FR" sz="1400" i="1" dirty="0" smtClean="0"/>
              <a:t>)</a:t>
            </a:r>
            <a:endParaRPr lang="fr-FR" sz="1400" i="1" dirty="0"/>
          </a:p>
        </p:txBody>
      </p:sp>
      <p:sp>
        <p:nvSpPr>
          <p:cNvPr id="13" name="Espace réservé du texte 18"/>
          <p:cNvSpPr txBox="1">
            <a:spLocks/>
          </p:cNvSpPr>
          <p:nvPr/>
        </p:nvSpPr>
        <p:spPr>
          <a:xfrm>
            <a:off x="424518" y="5083406"/>
            <a:ext cx="4630091" cy="34842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1700" dirty="0" smtClean="0">
                <a:solidFill>
                  <a:srgbClr val="275662"/>
                </a:solidFill>
              </a:rPr>
              <a:t>L’indice de connectivité sédimentaire a été calculé avec le logiciel </a:t>
            </a:r>
            <a:r>
              <a:rPr lang="fr-FR" sz="1700" dirty="0" err="1" smtClean="0">
                <a:solidFill>
                  <a:srgbClr val="275662"/>
                </a:solidFill>
              </a:rPr>
              <a:t>SedInConnect</a:t>
            </a:r>
            <a:endParaRPr lang="fr-FR" sz="1700" dirty="0">
              <a:solidFill>
                <a:srgbClr val="275662"/>
              </a:solidFill>
            </a:endParaRPr>
          </a:p>
          <a:p>
            <a:endParaRPr lang="en-GB" dirty="0"/>
          </a:p>
        </p:txBody>
      </p:sp>
      <p:sp>
        <p:nvSpPr>
          <p:cNvPr id="14" name="Rectangle 13"/>
          <p:cNvSpPr/>
          <p:nvPr/>
        </p:nvSpPr>
        <p:spPr>
          <a:xfrm>
            <a:off x="289164" y="4934404"/>
            <a:ext cx="4805083" cy="891598"/>
          </a:xfrm>
          <a:prstGeom prst="rect">
            <a:avLst/>
          </a:prstGeom>
          <a:noFill/>
          <a:ln w="28575">
            <a:solidFill>
              <a:srgbClr val="00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7492919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INRAE-Panoramique.pptx" id="{107E05F5-00AC-4472-981C-1C8A75F1667C}" vid="{0E642060-E1F6-4E53-B837-62520A6769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Presentation-INRAE-Panoramique</Template>
  <TotalTime>6483</TotalTime>
  <Words>1786</Words>
  <Application>Microsoft Office PowerPoint</Application>
  <PresentationFormat>Grand écran</PresentationFormat>
  <Paragraphs>260</Paragraphs>
  <Slides>21</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21</vt:i4>
      </vt:variant>
    </vt:vector>
  </HeadingPairs>
  <TitlesOfParts>
    <vt:vector size="28" baseType="lpstr">
      <vt:lpstr>Arial</vt:lpstr>
      <vt:lpstr>Calibri</vt:lpstr>
      <vt:lpstr>Calibri Light</vt:lpstr>
      <vt:lpstr>Cambria Math</vt:lpstr>
      <vt:lpstr>Raleway</vt:lpstr>
      <vt:lpstr>Wingdings</vt:lpstr>
      <vt:lpstr>Thème Office</vt:lpstr>
      <vt:lpstr>Action 3 : Relier la fourniture sédimentaire aux caractéristiques morphologiques et hydrologiques des bassins versant</vt:lpstr>
      <vt:lpstr>Méthodologie générale</vt:lpstr>
      <vt:lpstr>Recueil des données</vt:lpstr>
      <vt:lpstr>Caractérisation des apports sédimentaires dans les bassins</vt:lpstr>
      <vt:lpstr>Caractérisation du transport solide des bassins: Production annuelle moyenne</vt:lpstr>
      <vt:lpstr>Caracterisation de la production sédimentaire Production événementielle </vt:lpstr>
      <vt:lpstr>Caracterisation de la production sédimentaire Fréquence d’occurrence annuelle des évènements</vt:lpstr>
      <vt:lpstr>Descriptions de caractéristiques géomorphologiques des bassins versants </vt:lpstr>
      <vt:lpstr>Descriptions de caractéristiques géomorphologiques des bassins versants </vt:lpstr>
      <vt:lpstr>Descriptions de caractéristiques géomorphologiques des bassins versants </vt:lpstr>
      <vt:lpstr>Caractérisation des indicateurs hydro-météo</vt:lpstr>
      <vt:lpstr>Typologie des phénomènes torrentiels</vt:lpstr>
      <vt:lpstr>Analyses statistiques multivariées : Random forest</vt:lpstr>
      <vt:lpstr>Résultats</vt:lpstr>
      <vt:lpstr>Résultats</vt:lpstr>
      <vt:lpstr>Résultats</vt:lpstr>
      <vt:lpstr>Results</vt:lpstr>
      <vt:lpstr>Application aux bassins versant METRO</vt:lpstr>
      <vt:lpstr>Application aux bassins versant METRO</vt:lpstr>
      <vt:lpstr>Conclusion</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Piton Guillaume</dc:creator>
  <cp:lastModifiedBy>Morel Maxime</cp:lastModifiedBy>
  <cp:revision>167</cp:revision>
  <cp:lastPrinted>2020-12-15T12:45:33Z</cp:lastPrinted>
  <dcterms:created xsi:type="dcterms:W3CDTF">2020-12-01T09:29:27Z</dcterms:created>
  <dcterms:modified xsi:type="dcterms:W3CDTF">2021-04-28T09:27:06Z</dcterms:modified>
</cp:coreProperties>
</file>